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media/image30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0" r:id="rId1"/>
  </p:sldMasterIdLst>
  <p:notesMasterIdLst>
    <p:notesMasterId r:id="rId24"/>
  </p:notesMasterIdLst>
  <p:handoutMasterIdLst>
    <p:handoutMasterId r:id="rId25"/>
  </p:handoutMasterIdLst>
  <p:sldIdLst>
    <p:sldId id="256" r:id="rId2"/>
    <p:sldId id="282" r:id="rId3"/>
    <p:sldId id="259" r:id="rId4"/>
    <p:sldId id="273" r:id="rId5"/>
    <p:sldId id="274" r:id="rId6"/>
    <p:sldId id="275" r:id="rId7"/>
    <p:sldId id="276" r:id="rId8"/>
    <p:sldId id="277" r:id="rId9"/>
    <p:sldId id="260" r:id="rId10"/>
    <p:sldId id="261" r:id="rId11"/>
    <p:sldId id="264" r:id="rId12"/>
    <p:sldId id="265" r:id="rId13"/>
    <p:sldId id="266" r:id="rId14"/>
    <p:sldId id="279" r:id="rId15"/>
    <p:sldId id="281" r:id="rId16"/>
    <p:sldId id="271" r:id="rId17"/>
    <p:sldId id="262" r:id="rId18"/>
    <p:sldId id="267" r:id="rId19"/>
    <p:sldId id="268" r:id="rId20"/>
    <p:sldId id="278" r:id="rId21"/>
    <p:sldId id="272" r:id="rId22"/>
    <p:sldId id="269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71" d="100"/>
          <a:sy n="71" d="100"/>
        </p:scale>
        <p:origin x="48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="" xmlns:a16="http://schemas.microsoft.com/office/drawing/2014/main" id="{7B07867D-52C2-55E0-CAA4-54CAA55EF0A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aa-ET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67878EC5-990F-7D3E-2E12-602F4F6975D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1326E5-234C-40D0-9222-9B52CE7CD744}" type="datetimeFigureOut">
              <a:rPr lang="aa-ET" smtClean="0"/>
              <a:t>21/11/2022</a:t>
            </a:fld>
            <a:endParaRPr lang="aa-ET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792E8A1C-4494-FAAF-426C-E019FD59ADC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aa-ET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4B9A82AE-CBF2-DD14-FFAF-8B7ACF6D5AA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5AFBAF-AE42-4F00-ADA6-582A3237CC4F}" type="slidenum">
              <a:rPr lang="aa-ET" smtClean="0"/>
              <a:t>‹#›</a:t>
            </a:fld>
            <a:endParaRPr lang="aa-ET"/>
          </a:p>
        </p:txBody>
      </p:sp>
    </p:spTree>
    <p:extLst>
      <p:ext uri="{BB962C8B-B14F-4D97-AF65-F5344CB8AC3E}">
        <p14:creationId xmlns:p14="http://schemas.microsoft.com/office/powerpoint/2010/main" val="134905747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aa-E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2B1721-108B-4BCE-A142-A5C5E863DCC4}" type="datetimeFigureOut">
              <a:rPr lang="aa-ET" smtClean="0"/>
              <a:t>21/11/2022</a:t>
            </a:fld>
            <a:endParaRPr lang="aa-E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aa-E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a-E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aa-E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FB482A-8B91-4074-BC8E-E7D12D6E1B90}" type="slidenum">
              <a:rPr lang="aa-ET" smtClean="0"/>
              <a:t>‹#›</a:t>
            </a:fld>
            <a:endParaRPr lang="aa-ET"/>
          </a:p>
        </p:txBody>
      </p:sp>
    </p:spTree>
    <p:extLst>
      <p:ext uri="{BB962C8B-B14F-4D97-AF65-F5344CB8AC3E}">
        <p14:creationId xmlns:p14="http://schemas.microsoft.com/office/powerpoint/2010/main" val="5432653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67E14-09B7-4077-A283-7AACD716F7FC}" type="datetime8">
              <a:rPr lang="aa-ET" smtClean="0"/>
              <a:t>21/11/2022 2:08 carra</a:t>
            </a:fld>
            <a:endParaRPr lang="aa-E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a-E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A92786-EBA3-4737-B15E-70E530297AD7}" type="slidenum">
              <a:rPr lang="aa-ET" smtClean="0"/>
              <a:t>‹#›</a:t>
            </a:fld>
            <a:endParaRPr lang="aa-ET"/>
          </a:p>
        </p:txBody>
      </p:sp>
    </p:spTree>
    <p:extLst>
      <p:ext uri="{BB962C8B-B14F-4D97-AF65-F5344CB8AC3E}">
        <p14:creationId xmlns:p14="http://schemas.microsoft.com/office/powerpoint/2010/main" val="37174878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01E6A-16CD-4FF7-AFE9-9C1F3ADE86E4}" type="datetime8">
              <a:rPr lang="aa-ET" smtClean="0"/>
              <a:t>21/11/2022 2:08 carra</a:t>
            </a:fld>
            <a:endParaRPr lang="aa-E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a-E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A92786-EBA3-4737-B15E-70E530297AD7}" type="slidenum">
              <a:rPr lang="aa-ET" smtClean="0"/>
              <a:t>‹#›</a:t>
            </a:fld>
            <a:endParaRPr lang="aa-ET"/>
          </a:p>
        </p:txBody>
      </p:sp>
    </p:spTree>
    <p:extLst>
      <p:ext uri="{BB962C8B-B14F-4D97-AF65-F5344CB8AC3E}">
        <p14:creationId xmlns:p14="http://schemas.microsoft.com/office/powerpoint/2010/main" val="5277563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126E4A-349D-49CE-8408-35E18674064A}" type="datetime8">
              <a:rPr lang="aa-ET" smtClean="0"/>
              <a:t>21/11/2022 2:08 carra</a:t>
            </a:fld>
            <a:endParaRPr lang="aa-E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a-E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A92786-EBA3-4737-B15E-70E530297AD7}" type="slidenum">
              <a:rPr lang="aa-ET" smtClean="0"/>
              <a:t>‹#›</a:t>
            </a:fld>
            <a:endParaRPr lang="aa-ET"/>
          </a:p>
        </p:txBody>
      </p:sp>
    </p:spTree>
    <p:extLst>
      <p:ext uri="{BB962C8B-B14F-4D97-AF65-F5344CB8AC3E}">
        <p14:creationId xmlns:p14="http://schemas.microsoft.com/office/powerpoint/2010/main" val="3513073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82902-3ADA-43F9-8741-473DD69D0231}" type="datetime8">
              <a:rPr lang="aa-ET" smtClean="0"/>
              <a:t>21/11/2022 2:08 carra</a:t>
            </a:fld>
            <a:endParaRPr lang="aa-E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a-E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A92786-EBA3-4737-B15E-70E530297AD7}" type="slidenum">
              <a:rPr lang="aa-ET" smtClean="0"/>
              <a:t>‹#›</a:t>
            </a:fld>
            <a:endParaRPr lang="aa-ET"/>
          </a:p>
        </p:txBody>
      </p:sp>
    </p:spTree>
    <p:extLst>
      <p:ext uri="{BB962C8B-B14F-4D97-AF65-F5344CB8AC3E}">
        <p14:creationId xmlns:p14="http://schemas.microsoft.com/office/powerpoint/2010/main" val="11831590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7CF0BE-C284-4E27-82E9-50B76E63E325}" type="datetime8">
              <a:rPr lang="aa-ET" smtClean="0"/>
              <a:t>21/11/2022 2:08 carra</a:t>
            </a:fld>
            <a:endParaRPr lang="aa-E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a-E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A92786-EBA3-4737-B15E-70E530297AD7}" type="slidenum">
              <a:rPr lang="aa-ET" smtClean="0"/>
              <a:t>‹#›</a:t>
            </a:fld>
            <a:endParaRPr lang="aa-ET"/>
          </a:p>
        </p:txBody>
      </p:sp>
    </p:spTree>
    <p:extLst>
      <p:ext uri="{BB962C8B-B14F-4D97-AF65-F5344CB8AC3E}">
        <p14:creationId xmlns:p14="http://schemas.microsoft.com/office/powerpoint/2010/main" val="12208326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3A982-2603-44C4-BECD-8AFA129890A7}" type="datetime8">
              <a:rPr lang="aa-ET" smtClean="0"/>
              <a:t>21/11/2022 2:08 carra</a:t>
            </a:fld>
            <a:endParaRPr lang="aa-E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a-E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A92786-EBA3-4737-B15E-70E530297AD7}" type="slidenum">
              <a:rPr lang="aa-ET" smtClean="0"/>
              <a:t>‹#›</a:t>
            </a:fld>
            <a:endParaRPr lang="aa-ET"/>
          </a:p>
        </p:txBody>
      </p:sp>
    </p:spTree>
    <p:extLst>
      <p:ext uri="{BB962C8B-B14F-4D97-AF65-F5344CB8AC3E}">
        <p14:creationId xmlns:p14="http://schemas.microsoft.com/office/powerpoint/2010/main" val="22914682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13B0A-A7DC-4695-9CA2-18410349B928}" type="datetime8">
              <a:rPr lang="aa-ET" smtClean="0"/>
              <a:t>21/11/2022 2:08 carra</a:t>
            </a:fld>
            <a:endParaRPr lang="aa-E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a-E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A92786-EBA3-4737-B15E-70E530297AD7}" type="slidenum">
              <a:rPr lang="aa-ET" smtClean="0"/>
              <a:t>‹#›</a:t>
            </a:fld>
            <a:endParaRPr lang="aa-ET"/>
          </a:p>
        </p:txBody>
      </p:sp>
    </p:spTree>
    <p:extLst>
      <p:ext uri="{BB962C8B-B14F-4D97-AF65-F5344CB8AC3E}">
        <p14:creationId xmlns:p14="http://schemas.microsoft.com/office/powerpoint/2010/main" val="10678917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AEB23-54AC-4132-A712-B73840D69143}" type="datetime8">
              <a:rPr lang="aa-ET" smtClean="0"/>
              <a:t>21/11/2022 2:08 carra</a:t>
            </a:fld>
            <a:endParaRPr lang="aa-E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a-E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A92786-EBA3-4737-B15E-70E530297AD7}" type="slidenum">
              <a:rPr lang="aa-ET" smtClean="0"/>
              <a:t>‹#›</a:t>
            </a:fld>
            <a:endParaRPr lang="aa-ET"/>
          </a:p>
        </p:txBody>
      </p:sp>
    </p:spTree>
    <p:extLst>
      <p:ext uri="{BB962C8B-B14F-4D97-AF65-F5344CB8AC3E}">
        <p14:creationId xmlns:p14="http://schemas.microsoft.com/office/powerpoint/2010/main" val="37416286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3AD63-20B7-473E-B600-C21D448BDC83}" type="datetime8">
              <a:rPr lang="aa-ET" smtClean="0"/>
              <a:t>21/11/2022 2:08 carra</a:t>
            </a:fld>
            <a:endParaRPr lang="aa-E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a-E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A92786-EBA3-4737-B15E-70E530297AD7}" type="slidenum">
              <a:rPr lang="aa-ET" smtClean="0"/>
              <a:t>‹#›</a:t>
            </a:fld>
            <a:endParaRPr lang="aa-ET"/>
          </a:p>
        </p:txBody>
      </p:sp>
    </p:spTree>
    <p:extLst>
      <p:ext uri="{BB962C8B-B14F-4D97-AF65-F5344CB8AC3E}">
        <p14:creationId xmlns:p14="http://schemas.microsoft.com/office/powerpoint/2010/main" val="41011551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5A5DB-2F68-40E1-8E56-E336CFE48650}" type="datetime8">
              <a:rPr lang="aa-ET" smtClean="0"/>
              <a:t>21/11/2022 2:08 carra</a:t>
            </a:fld>
            <a:endParaRPr lang="aa-E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a-E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A92786-EBA3-4737-B15E-70E530297AD7}" type="slidenum">
              <a:rPr lang="aa-ET" smtClean="0"/>
              <a:t>‹#›</a:t>
            </a:fld>
            <a:endParaRPr lang="aa-ET"/>
          </a:p>
        </p:txBody>
      </p:sp>
    </p:spTree>
    <p:extLst>
      <p:ext uri="{BB962C8B-B14F-4D97-AF65-F5344CB8AC3E}">
        <p14:creationId xmlns:p14="http://schemas.microsoft.com/office/powerpoint/2010/main" val="34220646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21CDB2-D901-4672-87C2-D09FAD23367C}" type="datetime8">
              <a:rPr lang="aa-ET" smtClean="0"/>
              <a:t>21/11/2022 2:08 carra</a:t>
            </a:fld>
            <a:endParaRPr lang="aa-E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a-E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A92786-EBA3-4737-B15E-70E530297AD7}" type="slidenum">
              <a:rPr lang="aa-ET" smtClean="0"/>
              <a:t>‹#›</a:t>
            </a:fld>
            <a:endParaRPr lang="aa-ET"/>
          </a:p>
        </p:txBody>
      </p:sp>
    </p:spTree>
    <p:extLst>
      <p:ext uri="{BB962C8B-B14F-4D97-AF65-F5344CB8AC3E}">
        <p14:creationId xmlns:p14="http://schemas.microsoft.com/office/powerpoint/2010/main" val="12471947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797457-E97D-484A-AC4A-7B29D506A286}" type="datetime8">
              <a:rPr lang="aa-ET" smtClean="0"/>
              <a:t>21/11/2022 2:08 carra</a:t>
            </a:fld>
            <a:endParaRPr lang="aa-E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aa-E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A92786-EBA3-4737-B15E-70E530297AD7}" type="slidenum">
              <a:rPr lang="aa-ET" smtClean="0"/>
              <a:t>‹#›</a:t>
            </a:fld>
            <a:endParaRPr lang="aa-ET"/>
          </a:p>
        </p:txBody>
      </p:sp>
    </p:spTree>
    <p:extLst>
      <p:ext uri="{BB962C8B-B14F-4D97-AF65-F5344CB8AC3E}">
        <p14:creationId xmlns:p14="http://schemas.microsoft.com/office/powerpoint/2010/main" val="40226766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jpeg"/><Relationship Id="rId7" Type="http://schemas.openxmlformats.org/officeDocument/2006/relationships/image" Target="../media/image7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11" Type="http://schemas.openxmlformats.org/officeDocument/2006/relationships/image" Target="../media/image11.jpeg"/><Relationship Id="rId5" Type="http://schemas.openxmlformats.org/officeDocument/2006/relationships/image" Target="../media/image5.jpeg"/><Relationship Id="rId10" Type="http://schemas.openxmlformats.org/officeDocument/2006/relationships/image" Target="../media/image10.jpeg"/><Relationship Id="rId4" Type="http://schemas.openxmlformats.org/officeDocument/2006/relationships/image" Target="../media/image4.jpeg"/><Relationship Id="rId9" Type="http://schemas.openxmlformats.org/officeDocument/2006/relationships/image" Target="../media/image9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1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jpe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CA185951-88F3-6031-60A2-4CB0D5D3830D}"/>
              </a:ext>
            </a:extLst>
          </p:cNvPr>
          <p:cNvSpPr txBox="1"/>
          <p:nvPr/>
        </p:nvSpPr>
        <p:spPr>
          <a:xfrm>
            <a:off x="2988425" y="444364"/>
            <a:ext cx="621515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latin typeface="Arial" panose="020B0604020202020204" pitchFamily="34" charset="0"/>
                <a:cs typeface="Arial" panose="020B0604020202020204" pitchFamily="34" charset="0"/>
              </a:rPr>
              <a:t>Brain </a:t>
            </a:r>
            <a:r>
              <a:rPr lang="en-US" sz="6000" dirty="0" smtClean="0">
                <a:latin typeface="Arial" panose="020B0604020202020204" pitchFamily="34" charset="0"/>
                <a:cs typeface="Arial" panose="020B0604020202020204" pitchFamily="34" charset="0"/>
              </a:rPr>
              <a:t>TAMP</a:t>
            </a:r>
            <a:r>
              <a:rPr lang="en-US" sz="6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6000" dirty="0" smtClean="0">
                <a:latin typeface="Arial" panose="020B0604020202020204" pitchFamily="34" charset="0"/>
                <a:cs typeface="Arial" panose="020B0604020202020204" pitchFamily="34" charset="0"/>
              </a:rPr>
              <a:t>– 3D</a:t>
            </a:r>
            <a:endParaRPr lang="aa-ET" sz="6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Google Shape;285;p14">
            <a:extLst>
              <a:ext uri="{FF2B5EF4-FFF2-40B4-BE49-F238E27FC236}">
                <a16:creationId xmlns="" xmlns:a16="http://schemas.microsoft.com/office/drawing/2014/main" id="{9F9827B0-2289-A0F0-106E-7495875E2791}"/>
              </a:ext>
            </a:extLst>
          </p:cNvPr>
          <p:cNvSpPr txBox="1">
            <a:spLocks/>
          </p:cNvSpPr>
          <p:nvPr/>
        </p:nvSpPr>
        <p:spPr>
          <a:xfrm>
            <a:off x="213800" y="5250494"/>
            <a:ext cx="3694811" cy="1691011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1200"/>
              </a:spcBef>
              <a:spcAft>
                <a:spcPts val="0"/>
              </a:spcAft>
              <a:buSzPts val="935"/>
            </a:pPr>
            <a:r>
              <a:rPr lang="en-GB" sz="2000" dirty="0" smtClean="0">
                <a:latin typeface="Arial"/>
                <a:ea typeface="Arial"/>
                <a:cs typeface="Arial"/>
                <a:sym typeface="Arial"/>
              </a:rPr>
              <a:t>Supervised </a:t>
            </a:r>
            <a:r>
              <a:rPr lang="en-GB" sz="2000" dirty="0" smtClean="0">
                <a:latin typeface="Arial"/>
                <a:ea typeface="Arial"/>
                <a:cs typeface="Arial"/>
                <a:sym typeface="Arial"/>
              </a:rPr>
              <a:t>by:</a:t>
            </a:r>
          </a:p>
          <a:p>
            <a:pPr algn="l">
              <a:spcBef>
                <a:spcPts val="1200"/>
              </a:spcBef>
              <a:spcAft>
                <a:spcPts val="1200"/>
              </a:spcAft>
              <a:buSzPts val="935"/>
            </a:pPr>
            <a:r>
              <a:rPr lang="en-GB" sz="2800" b="1" dirty="0" err="1" smtClean="0">
                <a:latin typeface="Arial"/>
                <a:ea typeface="Arial"/>
                <a:cs typeface="Arial"/>
                <a:sym typeface="Arial"/>
              </a:rPr>
              <a:t>Dr.</a:t>
            </a:r>
            <a:r>
              <a:rPr lang="en-GB" sz="2800" b="1" dirty="0" smtClean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2800" b="1" dirty="0" err="1" smtClean="0">
                <a:latin typeface="Arial"/>
                <a:ea typeface="Arial"/>
                <a:cs typeface="Arial"/>
                <a:sym typeface="Arial"/>
              </a:rPr>
              <a:t>Ahsanullah</a:t>
            </a:r>
            <a:r>
              <a:rPr lang="en-GB" sz="2800" b="1" dirty="0" smtClean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2800" b="1" dirty="0" err="1" smtClean="0">
                <a:latin typeface="Arial"/>
                <a:ea typeface="Arial"/>
                <a:cs typeface="Arial"/>
                <a:sym typeface="Arial"/>
              </a:rPr>
              <a:t>Abro</a:t>
            </a:r>
            <a:endParaRPr lang="en-GB" sz="2000" b="1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6171" y="1540710"/>
            <a:ext cx="6461312" cy="430754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8369858" y="4058144"/>
            <a:ext cx="3990975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935"/>
            </a:pPr>
            <a:r>
              <a:rPr lang="en-GB" sz="2000" dirty="0">
                <a:latin typeface="Arial"/>
                <a:ea typeface="Arial"/>
                <a:cs typeface="Arial"/>
                <a:sym typeface="Arial"/>
              </a:rPr>
              <a:t>Team Members</a:t>
            </a:r>
            <a:r>
              <a:rPr lang="en-GB" sz="2000" dirty="0" smtClean="0">
                <a:latin typeface="Arial"/>
                <a:ea typeface="Arial"/>
                <a:cs typeface="Arial"/>
                <a:sym typeface="Arial"/>
              </a:rPr>
              <a:t>:</a:t>
            </a:r>
            <a:endParaRPr lang="en-GB" sz="2000" dirty="0"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935"/>
            </a:pPr>
            <a:r>
              <a:rPr lang="en-GB" sz="2800" b="1" dirty="0">
                <a:latin typeface="Arial"/>
                <a:ea typeface="Arial"/>
                <a:cs typeface="Arial"/>
                <a:sym typeface="Arial"/>
              </a:rPr>
              <a:t>Mohammad </a:t>
            </a:r>
            <a:r>
              <a:rPr lang="en-GB" sz="2800" b="1" dirty="0" smtClean="0">
                <a:latin typeface="Arial"/>
                <a:ea typeface="Arial"/>
                <a:cs typeface="Arial"/>
                <a:sym typeface="Arial"/>
              </a:rPr>
              <a:t>Hasnain</a:t>
            </a: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935"/>
            </a:pPr>
            <a:r>
              <a:rPr lang="en-GB" sz="2800" b="1" dirty="0" smtClean="0">
                <a:latin typeface="Arial"/>
                <a:ea typeface="Arial"/>
                <a:cs typeface="Arial"/>
                <a:sym typeface="Arial"/>
              </a:rPr>
              <a:t>Sajjad Ali</a:t>
            </a: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935"/>
            </a:pPr>
            <a:r>
              <a:rPr lang="en-GB" sz="2800" b="1" dirty="0" smtClean="0">
                <a:latin typeface="Arial"/>
                <a:ea typeface="Arial"/>
                <a:cs typeface="Arial"/>
                <a:sym typeface="Arial"/>
              </a:rPr>
              <a:t>Mujeeb </a:t>
            </a:r>
            <a:r>
              <a:rPr lang="en-GB" sz="2800" b="1" dirty="0">
                <a:latin typeface="Arial"/>
                <a:ea typeface="Arial"/>
                <a:cs typeface="Arial"/>
                <a:sym typeface="Arial"/>
              </a:rPr>
              <a:t>Ahmed</a:t>
            </a:r>
          </a:p>
          <a:p>
            <a:pPr>
              <a:lnSpc>
                <a:spcPct val="150000"/>
              </a:lnSpc>
            </a:pP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213179496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09;p18">
            <a:extLst>
              <a:ext uri="{FF2B5EF4-FFF2-40B4-BE49-F238E27FC236}">
                <a16:creationId xmlns="" xmlns:a16="http://schemas.microsoft.com/office/drawing/2014/main" id="{4B036CFC-5B16-ECFA-FDC2-2F00C6046FC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686977" y="1024725"/>
            <a:ext cx="10505023" cy="178264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Proposed Solution</a:t>
            </a:r>
          </a:p>
        </p:txBody>
      </p:sp>
      <p:sp>
        <p:nvSpPr>
          <p:cNvPr id="5" name="Google Shape;310;p18">
            <a:extLst>
              <a:ext uri="{FF2B5EF4-FFF2-40B4-BE49-F238E27FC236}">
                <a16:creationId xmlns="" xmlns:a16="http://schemas.microsoft.com/office/drawing/2014/main" id="{2069C100-9106-F81D-4894-9F3A4F494133}"/>
              </a:ext>
            </a:extLst>
          </p:cNvPr>
          <p:cNvSpPr txBox="1">
            <a:spLocks/>
          </p:cNvSpPr>
          <p:nvPr/>
        </p:nvSpPr>
        <p:spPr>
          <a:xfrm>
            <a:off x="1149094" y="2004846"/>
            <a:ext cx="10505023" cy="2629908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200"/>
              </a:spcAft>
            </a:pPr>
            <a:r>
              <a:rPr lang="en-US" dirty="0"/>
              <a:t>D</a:t>
            </a:r>
            <a:r>
              <a:rPr lang="en-US" dirty="0" smtClean="0"/>
              <a:t>evelop </a:t>
            </a:r>
            <a:r>
              <a:rPr lang="en-US" dirty="0"/>
              <a:t>a 3D mobile application for understanding the human brain</a:t>
            </a:r>
            <a:r>
              <a:rPr lang="en-US" dirty="0" smtClean="0"/>
              <a:t>.</a:t>
            </a:r>
          </a:p>
          <a:p>
            <a:pPr>
              <a:spcAft>
                <a:spcPts val="1200"/>
              </a:spcAft>
            </a:pPr>
            <a:r>
              <a:rPr lang="en-US" dirty="0"/>
              <a:t>F</a:t>
            </a:r>
            <a:r>
              <a:rPr lang="en-US" dirty="0" smtClean="0"/>
              <a:t>ocus </a:t>
            </a:r>
            <a:r>
              <a:rPr lang="en-US" dirty="0"/>
              <a:t>on the morphology, anatomy, physiology, and taxonomy of the human brain</a:t>
            </a:r>
            <a:r>
              <a:rPr lang="en-US" dirty="0" smtClean="0"/>
              <a:t>.</a:t>
            </a:r>
            <a:endParaRPr lang="en-US" dirty="0"/>
          </a:p>
          <a:p>
            <a:pPr>
              <a:spcAft>
                <a:spcPts val="1200"/>
              </a:spcAft>
            </a:pP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122884" y="4151326"/>
            <a:ext cx="3640241" cy="242531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98" t="8715" r="11513" b="8209"/>
          <a:stretch/>
        </p:blipFill>
        <p:spPr>
          <a:xfrm>
            <a:off x="2647950" y="4153186"/>
            <a:ext cx="3009900" cy="24098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2436360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FE52FCC-88AC-A66C-1386-8B4646168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1" dirty="0"/>
              <a:t>Objectives</a:t>
            </a:r>
            <a:endParaRPr lang="aa-ET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C2F5A710-11C6-E464-722D-21FD3D643A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03336" y="1856829"/>
            <a:ext cx="10018713" cy="2448471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 smtClean="0"/>
              <a:t>Design </a:t>
            </a:r>
            <a:r>
              <a:rPr lang="en-US" dirty="0"/>
              <a:t>and create a 3D </a:t>
            </a:r>
            <a:r>
              <a:rPr lang="en-US" dirty="0" smtClean="0"/>
              <a:t>application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 smtClean="0"/>
              <a:t>Deploy it on Android device</a:t>
            </a:r>
          </a:p>
          <a:p>
            <a:pPr>
              <a:buFont typeface="Wingdings" panose="05000000000000000000" pitchFamily="2" charset="2"/>
              <a:buChar char="§"/>
            </a:pPr>
            <a:endParaRPr lang="aa-ET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7950" y="3921162"/>
            <a:ext cx="4038600" cy="26924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2443" y="3914775"/>
            <a:ext cx="4497381" cy="269878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29051320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04C8447-25DE-CAFC-9BF9-43CE5B1C69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0402" y="0"/>
            <a:ext cx="10018713" cy="1752599"/>
          </a:xfrm>
        </p:spPr>
        <p:txBody>
          <a:bodyPr/>
          <a:lstStyle/>
          <a:p>
            <a:pPr algn="l"/>
            <a:r>
              <a:rPr lang="en-US" b="1" dirty="0"/>
              <a:t>Literature Review</a:t>
            </a:r>
            <a:endParaRPr lang="aa-ET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35FFB387-7295-0E8C-F131-C120B478D5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38098" y="1406797"/>
            <a:ext cx="10018713" cy="3124201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rgbClr val="2E74B5"/>
                </a:solidFill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3D Human </a:t>
            </a:r>
            <a:r>
              <a:rPr lang="en-US" b="1" dirty="0" smtClean="0">
                <a:solidFill>
                  <a:srgbClr val="2E74B5"/>
                </a:solidFill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Brain</a:t>
            </a:r>
            <a:endParaRPr lang="en-US" sz="1400" b="1" dirty="0">
              <a:solidFill>
                <a:srgbClr val="2E74B5"/>
              </a:solidFill>
              <a:latin typeface="Calibri Light" panose="020F03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dirty="0" smtClean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3D app for Android/Windows platform</a:t>
            </a:r>
          </a:p>
          <a:p>
            <a:r>
              <a:rPr lang="en-US" sz="1600" dirty="0" smtClean="0">
                <a:latin typeface="Arial" panose="020B0604020202020204" pitchFamily="34" charset="0"/>
                <a:ea typeface="Arial" panose="020B0604020202020204" pitchFamily="34" charset="0"/>
              </a:rPr>
              <a:t>Visualization of brain using 3D models</a:t>
            </a:r>
          </a:p>
          <a:p>
            <a:r>
              <a:rPr lang="en-US" sz="1600" dirty="0" smtClean="0">
                <a:latin typeface="Arial" panose="020B0604020202020204" pitchFamily="34" charset="0"/>
                <a:ea typeface="Arial" panose="020B0604020202020204" pitchFamily="34" charset="0"/>
              </a:rPr>
              <a:t>Does not contain the description of brain, or its interior organs</a:t>
            </a:r>
            <a:endParaRPr lang="en-US" sz="1600" dirty="0" smtClean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914400" lvl="2" indent="0" algn="just">
              <a:lnSpc>
                <a:spcPct val="115000"/>
              </a:lnSpc>
              <a:buNone/>
            </a:pPr>
            <a:endParaRPr lang="aa-ET" sz="16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lvl="1"/>
            <a:endParaRPr lang="aa-ET" dirty="0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CA824816-0640-E367-608E-0B32F09EDB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5085" y="257633"/>
            <a:ext cx="2804502" cy="4961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36004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04C8447-25DE-CAFC-9BF9-43CE5B1C69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0402" y="0"/>
            <a:ext cx="10018713" cy="1752599"/>
          </a:xfrm>
        </p:spPr>
        <p:txBody>
          <a:bodyPr/>
          <a:lstStyle/>
          <a:p>
            <a:pPr algn="l"/>
            <a:r>
              <a:rPr lang="en-US" b="1" dirty="0"/>
              <a:t>Literature Review</a:t>
            </a:r>
            <a:endParaRPr lang="aa-ET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35FFB387-7295-0E8C-F131-C120B478D5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36914" y="1466303"/>
            <a:ext cx="10100943" cy="5391697"/>
          </a:xfrm>
        </p:spPr>
        <p:txBody>
          <a:bodyPr>
            <a:normAutofit/>
          </a:bodyPr>
          <a:lstStyle/>
          <a:p>
            <a:pPr marL="457200" lvl="1" indent="0">
              <a:lnSpc>
                <a:spcPct val="107000"/>
              </a:lnSpc>
              <a:spcBef>
                <a:spcPts val="200"/>
              </a:spcBef>
              <a:buNone/>
            </a:pPr>
            <a:r>
              <a:rPr lang="en-US" sz="2400" b="1" dirty="0">
                <a:solidFill>
                  <a:srgbClr val="2E74B5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Brain </a:t>
            </a:r>
            <a:r>
              <a:rPr lang="en-US" sz="2400" b="1" dirty="0" smtClean="0">
                <a:solidFill>
                  <a:srgbClr val="2E74B5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</a:t>
            </a:r>
            <a:endParaRPr lang="en-US" sz="1800" b="1" dirty="0">
              <a:solidFill>
                <a:srgbClr val="2E74B5"/>
              </a:solidFill>
              <a:latin typeface="Calibri Light" panose="020F03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07000"/>
              </a:lnSpc>
              <a:spcBef>
                <a:spcPts val="200"/>
              </a:spcBef>
            </a:pPr>
            <a:r>
              <a:rPr lang="en-US" dirty="0">
                <a:latin typeface="Arial" panose="020B0604020202020204" pitchFamily="34" charset="0"/>
                <a:ea typeface="Arial" panose="020B0604020202020204" pitchFamily="34" charset="0"/>
              </a:rPr>
              <a:t>M</a:t>
            </a:r>
            <a:r>
              <a:rPr lang="en-US" dirty="0" smtClean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ac </a:t>
            </a:r>
            <a:r>
              <a:rPr lang="en-US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edition 3D app </a:t>
            </a:r>
            <a:endParaRPr lang="en-US" dirty="0" smtClean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lvl="1">
              <a:lnSpc>
                <a:spcPct val="107000"/>
              </a:lnSpc>
              <a:spcBef>
                <a:spcPts val="200"/>
              </a:spcBef>
            </a:pPr>
            <a:r>
              <a:rPr lang="en-US" dirty="0" smtClean="0">
                <a:latin typeface="Arial" panose="020B0604020202020204" pitchFamily="34" charset="0"/>
                <a:ea typeface="Arial" panose="020B0604020202020204" pitchFamily="34" charset="0"/>
              </a:rPr>
              <a:t>Contains </a:t>
            </a:r>
            <a:r>
              <a:rPr lang="en-US" dirty="0" smtClean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wonderful </a:t>
            </a:r>
            <a:r>
              <a:rPr lang="en-US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features for the anatomical perspectives of the brain.  </a:t>
            </a:r>
            <a:endParaRPr lang="en-US" dirty="0" smtClean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lvl="1">
              <a:lnSpc>
                <a:spcPct val="107000"/>
              </a:lnSpc>
              <a:spcBef>
                <a:spcPts val="200"/>
              </a:spcBef>
            </a:pPr>
            <a:r>
              <a:rPr lang="en-US" dirty="0">
                <a:latin typeface="Arial" panose="020B0604020202020204" pitchFamily="34" charset="0"/>
                <a:ea typeface="Arial" panose="020B0604020202020204" pitchFamily="34" charset="0"/>
              </a:rPr>
              <a:t>Allows sectioned views and custom </a:t>
            </a:r>
            <a:r>
              <a:rPr lang="en-US" dirty="0" smtClean="0">
                <a:latin typeface="Arial" panose="020B0604020202020204" pitchFamily="34" charset="0"/>
                <a:ea typeface="Arial" panose="020B0604020202020204" pitchFamily="34" charset="0"/>
              </a:rPr>
              <a:t>label</a:t>
            </a:r>
            <a:endParaRPr lang="en-US" dirty="0"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lvl="1">
              <a:lnSpc>
                <a:spcPct val="107000"/>
              </a:lnSpc>
              <a:spcBef>
                <a:spcPts val="200"/>
              </a:spcBef>
            </a:pPr>
            <a:r>
              <a:rPr lang="en-US" dirty="0">
                <a:latin typeface="Arial" panose="020B0604020202020204" pitchFamily="34" charset="0"/>
                <a:ea typeface="Arial" panose="020B0604020202020204" pitchFamily="34" charset="0"/>
              </a:rPr>
              <a:t>360-degree rotation and </a:t>
            </a:r>
            <a:r>
              <a:rPr lang="en-US" dirty="0" smtClean="0">
                <a:latin typeface="Arial" panose="020B0604020202020204" pitchFamily="34" charset="0"/>
                <a:ea typeface="Arial" panose="020B0604020202020204" pitchFamily="34" charset="0"/>
              </a:rPr>
              <a:t>slice</a:t>
            </a:r>
          </a:p>
          <a:p>
            <a:pPr lvl="1">
              <a:lnSpc>
                <a:spcPct val="107000"/>
              </a:lnSpc>
              <a:spcBef>
                <a:spcPts val="200"/>
              </a:spcBef>
            </a:pPr>
            <a:r>
              <a:rPr lang="en-US" dirty="0">
                <a:latin typeface="Arial" panose="020B0604020202020204" pitchFamily="34" charset="0"/>
                <a:ea typeface="Arial" panose="020B0604020202020204" pitchFamily="34" charset="0"/>
              </a:rPr>
              <a:t>View, Edit and Add pins with </a:t>
            </a:r>
            <a:r>
              <a:rPr lang="en-US" dirty="0" smtClean="0">
                <a:latin typeface="Arial" panose="020B0604020202020204" pitchFamily="34" charset="0"/>
                <a:ea typeface="Arial" panose="020B0604020202020204" pitchFamily="34" charset="0"/>
              </a:rPr>
              <a:t>notes</a:t>
            </a:r>
          </a:p>
          <a:p>
            <a:pPr lvl="1">
              <a:lnSpc>
                <a:spcPct val="107000"/>
              </a:lnSpc>
              <a:spcBef>
                <a:spcPts val="200"/>
              </a:spcBef>
            </a:pPr>
            <a:r>
              <a:rPr lang="en-US" dirty="0">
                <a:latin typeface="Arial" panose="020B0604020202020204" pitchFamily="34" charset="0"/>
                <a:ea typeface="Arial" panose="020B0604020202020204" pitchFamily="34" charset="0"/>
              </a:rPr>
              <a:t>Layers, Map and Transparency</a:t>
            </a:r>
            <a:endParaRPr lang="en-US" dirty="0" smtClean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lvl="2">
              <a:lnSpc>
                <a:spcPct val="107000"/>
              </a:lnSpc>
              <a:spcBef>
                <a:spcPts val="200"/>
              </a:spcBef>
            </a:pPr>
            <a:endParaRPr lang="en-US" sz="1800" dirty="0" smtClean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lvl="2">
              <a:lnSpc>
                <a:spcPct val="107000"/>
              </a:lnSpc>
              <a:spcBef>
                <a:spcPts val="200"/>
              </a:spcBef>
            </a:pPr>
            <a:endParaRPr lang="en-US" sz="1800" dirty="0" smtClean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lvl="2">
              <a:lnSpc>
                <a:spcPct val="107000"/>
              </a:lnSpc>
              <a:spcBef>
                <a:spcPts val="200"/>
              </a:spcBef>
            </a:pPr>
            <a:endParaRPr lang="en-US" sz="18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457200" lvl="1" indent="0">
              <a:lnSpc>
                <a:spcPct val="115000"/>
              </a:lnSpc>
              <a:buNone/>
            </a:pPr>
            <a:endParaRPr lang="aa-ET" sz="18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lvl="1"/>
            <a:endParaRPr lang="aa-ET" sz="1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8759" y="-293473"/>
            <a:ext cx="5490356" cy="3345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64294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04C8447-25DE-CAFC-9BF9-43CE5B1C69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0402" y="0"/>
            <a:ext cx="10018713" cy="1752599"/>
          </a:xfrm>
        </p:spPr>
        <p:txBody>
          <a:bodyPr/>
          <a:lstStyle/>
          <a:p>
            <a:pPr algn="l"/>
            <a:r>
              <a:rPr lang="en-US" b="1" dirty="0"/>
              <a:t>Literature Review</a:t>
            </a:r>
            <a:endParaRPr lang="aa-ET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35FFB387-7295-0E8C-F131-C120B478D5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36914" y="1466303"/>
            <a:ext cx="10100943" cy="5391697"/>
          </a:xfrm>
        </p:spPr>
        <p:txBody>
          <a:bodyPr>
            <a:normAutofit/>
          </a:bodyPr>
          <a:lstStyle/>
          <a:p>
            <a:pPr marL="457200" lvl="1" indent="0">
              <a:lnSpc>
                <a:spcPct val="107000"/>
              </a:lnSpc>
              <a:spcBef>
                <a:spcPts val="200"/>
              </a:spcBef>
              <a:buNone/>
            </a:pPr>
            <a:r>
              <a:rPr lang="en-US" sz="2400" b="1" dirty="0">
                <a:solidFill>
                  <a:srgbClr val="2E74B5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Brain </a:t>
            </a:r>
            <a:r>
              <a:rPr lang="en-US" sz="2400" b="1" dirty="0" smtClean="0">
                <a:solidFill>
                  <a:srgbClr val="2E74B5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</a:t>
            </a:r>
            <a:endParaRPr lang="en-US" sz="1800" b="1" dirty="0">
              <a:solidFill>
                <a:srgbClr val="2E74B5"/>
              </a:solidFill>
              <a:latin typeface="Calibri Light" panose="020F03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2" indent="0">
              <a:lnSpc>
                <a:spcPct val="115000"/>
              </a:lnSpc>
              <a:buNone/>
            </a:pPr>
            <a:r>
              <a:rPr lang="en-US" sz="2000" dirty="0" smtClean="0">
                <a:latin typeface="Arial" panose="020B0604020202020204" pitchFamily="34" charset="0"/>
                <a:ea typeface="Arial" panose="020B0604020202020204" pitchFamily="34" charset="0"/>
              </a:rPr>
              <a:t>Limitations</a:t>
            </a:r>
          </a:p>
          <a:p>
            <a:pPr lvl="2">
              <a:lnSpc>
                <a:spcPct val="115000"/>
              </a:lnSpc>
            </a:pPr>
            <a:r>
              <a:rPr lang="en-US" sz="20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Does not contain Taxonomy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20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Physiology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and </a:t>
            </a:r>
            <a:r>
              <a:rPr lang="en-US" sz="20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Morphology </a:t>
            </a:r>
          </a:p>
          <a:p>
            <a:pPr lvl="2">
              <a:lnSpc>
                <a:spcPct val="115000"/>
              </a:lnSpc>
            </a:pPr>
            <a:r>
              <a:rPr lang="en-US" sz="20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Only 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available for </a:t>
            </a:r>
            <a:r>
              <a:rPr lang="en-US" sz="20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MAC.</a:t>
            </a:r>
          </a:p>
          <a:p>
            <a:pPr lvl="2">
              <a:lnSpc>
                <a:spcPct val="115000"/>
              </a:lnSpc>
            </a:pPr>
            <a:r>
              <a:rPr lang="en-US" sz="2000" dirty="0">
                <a:latin typeface="Arial" panose="020B0604020202020204" pitchFamily="34" charset="0"/>
                <a:ea typeface="Arial" panose="020B0604020202020204" pitchFamily="34" charset="0"/>
              </a:rPr>
              <a:t>N</a:t>
            </a:r>
            <a:r>
              <a:rPr lang="en-US" sz="2000" dirty="0" smtClean="0">
                <a:latin typeface="Arial" panose="020B0604020202020204" pitchFamily="34" charset="0"/>
                <a:ea typeface="Arial" panose="020B0604020202020204" pitchFamily="34" charset="0"/>
              </a:rPr>
              <a:t>ot </a:t>
            </a:r>
            <a:r>
              <a:rPr lang="en-US" sz="2000" dirty="0">
                <a:latin typeface="Arial" panose="020B0604020202020204" pitchFamily="34" charset="0"/>
                <a:ea typeface="Arial" panose="020B0604020202020204" pitchFamily="34" charset="0"/>
              </a:rPr>
              <a:t>free</a:t>
            </a:r>
            <a:endParaRPr lang="aa-ET" sz="2000" dirty="0"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lvl="2">
              <a:lnSpc>
                <a:spcPct val="107000"/>
              </a:lnSpc>
              <a:spcBef>
                <a:spcPts val="200"/>
              </a:spcBef>
            </a:pPr>
            <a:endParaRPr lang="en-US" sz="1800" dirty="0" smtClean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lvl="2">
              <a:lnSpc>
                <a:spcPct val="107000"/>
              </a:lnSpc>
              <a:spcBef>
                <a:spcPts val="200"/>
              </a:spcBef>
            </a:pPr>
            <a:endParaRPr lang="en-US" sz="1800" dirty="0" smtClean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lvl="2">
              <a:lnSpc>
                <a:spcPct val="107000"/>
              </a:lnSpc>
              <a:spcBef>
                <a:spcPts val="200"/>
              </a:spcBef>
            </a:pPr>
            <a:endParaRPr lang="en-US" sz="18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457200" lvl="1" indent="0">
              <a:lnSpc>
                <a:spcPct val="115000"/>
              </a:lnSpc>
              <a:buNone/>
            </a:pPr>
            <a:endParaRPr lang="aa-ET" sz="18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lvl="1"/>
            <a:endParaRPr lang="aa-ET" sz="1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385" y="198744"/>
            <a:ext cx="5099831" cy="3107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2453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04C8447-25DE-CAFC-9BF9-43CE5B1C69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0402" y="0"/>
            <a:ext cx="10018713" cy="1752599"/>
          </a:xfrm>
        </p:spPr>
        <p:txBody>
          <a:bodyPr/>
          <a:lstStyle/>
          <a:p>
            <a:pPr algn="l"/>
            <a:r>
              <a:rPr lang="en-US" b="1" dirty="0"/>
              <a:t>Literature Review</a:t>
            </a:r>
            <a:endParaRPr lang="aa-ET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35FFB387-7295-0E8C-F131-C120B478D5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9714" y="1752599"/>
            <a:ext cx="10100943" cy="5391697"/>
          </a:xfrm>
        </p:spPr>
        <p:txBody>
          <a:bodyPr>
            <a:normAutofit/>
          </a:bodyPr>
          <a:lstStyle/>
          <a:p>
            <a:pPr marL="457200" lvl="1" indent="0">
              <a:lnSpc>
                <a:spcPct val="107000"/>
              </a:lnSpc>
              <a:spcBef>
                <a:spcPts val="200"/>
              </a:spcBef>
              <a:buNone/>
            </a:pPr>
            <a:r>
              <a:rPr lang="en-US" sz="2400" b="1" dirty="0" smtClean="0">
                <a:solidFill>
                  <a:srgbClr val="2E74B5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3D Brain</a:t>
            </a:r>
            <a:endParaRPr lang="en-US" sz="1800" b="1" dirty="0">
              <a:solidFill>
                <a:srgbClr val="2E74B5"/>
              </a:solidFill>
              <a:latin typeface="Calibri Light" panose="020F03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07000"/>
              </a:lnSpc>
              <a:spcBef>
                <a:spcPts val="200"/>
              </a:spcBef>
            </a:pPr>
            <a:r>
              <a:rPr lang="en-US" dirty="0" smtClean="0">
                <a:latin typeface="Arial" panose="020B0604020202020204" pitchFamily="34" charset="0"/>
                <a:ea typeface="Arial" panose="020B0604020202020204" pitchFamily="34" charset="0"/>
              </a:rPr>
              <a:t>Interactive 3D app for Android devices</a:t>
            </a:r>
            <a:endParaRPr lang="en-US" dirty="0" smtClean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lvl="1">
              <a:lnSpc>
                <a:spcPct val="107000"/>
              </a:lnSpc>
              <a:spcBef>
                <a:spcPts val="200"/>
              </a:spcBef>
            </a:pPr>
            <a:r>
              <a:rPr lang="en-US" dirty="0" smtClean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Describe anatomy and physiology of </a:t>
            </a:r>
            <a:r>
              <a:rPr lang="en-US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the brain.  </a:t>
            </a:r>
            <a:endParaRPr lang="en-US" dirty="0" smtClean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lvl="1">
              <a:lnSpc>
                <a:spcPct val="107000"/>
              </a:lnSpc>
              <a:spcBef>
                <a:spcPts val="200"/>
              </a:spcBef>
            </a:pPr>
            <a:r>
              <a:rPr lang="en-US" dirty="0" smtClean="0">
                <a:latin typeface="Arial" panose="020B0604020202020204" pitchFamily="34" charset="0"/>
                <a:ea typeface="Arial" panose="020B0604020202020204" pitchFamily="34" charset="0"/>
              </a:rPr>
              <a:t>Freely available</a:t>
            </a:r>
          </a:p>
          <a:p>
            <a:pPr marL="457200" lvl="1" indent="0">
              <a:lnSpc>
                <a:spcPct val="107000"/>
              </a:lnSpc>
              <a:spcBef>
                <a:spcPts val="200"/>
              </a:spcBef>
              <a:buNone/>
            </a:pPr>
            <a:endParaRPr lang="en-US" dirty="0"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lvl="1">
              <a:lnSpc>
                <a:spcPct val="107000"/>
              </a:lnSpc>
              <a:spcBef>
                <a:spcPts val="200"/>
              </a:spcBef>
            </a:pPr>
            <a:r>
              <a:rPr lang="en-US" dirty="0" smtClean="0">
                <a:latin typeface="Arial" panose="020B0604020202020204" pitchFamily="34" charset="0"/>
                <a:ea typeface="Arial" panose="020B0604020202020204" pitchFamily="34" charset="0"/>
              </a:rPr>
              <a:t>Developed on older versions of Android</a:t>
            </a:r>
          </a:p>
          <a:p>
            <a:pPr lvl="1">
              <a:lnSpc>
                <a:spcPct val="107000"/>
              </a:lnSpc>
              <a:spcBef>
                <a:spcPts val="200"/>
              </a:spcBef>
            </a:pPr>
            <a:r>
              <a:rPr lang="en-US" dirty="0" smtClean="0">
                <a:latin typeface="Arial" panose="020B0604020202020204" pitchFamily="34" charset="0"/>
                <a:ea typeface="Arial" panose="020B0604020202020204" pitchFamily="34" charset="0"/>
              </a:rPr>
              <a:t>Does not describe taxonomy and morphology</a:t>
            </a:r>
            <a:endParaRPr lang="en-US" dirty="0" smtClean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lvl="2">
              <a:lnSpc>
                <a:spcPct val="107000"/>
              </a:lnSpc>
              <a:spcBef>
                <a:spcPts val="200"/>
              </a:spcBef>
            </a:pPr>
            <a:endParaRPr lang="en-US" sz="1800" dirty="0" smtClean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lvl="2">
              <a:lnSpc>
                <a:spcPct val="107000"/>
              </a:lnSpc>
              <a:spcBef>
                <a:spcPts val="200"/>
              </a:spcBef>
            </a:pPr>
            <a:endParaRPr lang="en-US" sz="1800" dirty="0" smtClean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lvl="2">
              <a:lnSpc>
                <a:spcPct val="107000"/>
              </a:lnSpc>
              <a:spcBef>
                <a:spcPts val="200"/>
              </a:spcBef>
            </a:pPr>
            <a:endParaRPr lang="en-US" sz="18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457200" lvl="1" indent="0">
              <a:lnSpc>
                <a:spcPct val="115000"/>
              </a:lnSpc>
              <a:buNone/>
            </a:pPr>
            <a:endParaRPr lang="aa-ET" sz="18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lvl="1"/>
            <a:endParaRPr lang="aa-ET" sz="1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2825" y="1926442"/>
            <a:ext cx="3943350" cy="2988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9275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1A7AF59-ED39-B25B-7B6B-991C70D78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1" dirty="0"/>
              <a:t>Scope of the Project</a:t>
            </a:r>
            <a:br>
              <a:rPr lang="en-US" b="1" dirty="0"/>
            </a:br>
            <a:endParaRPr lang="aa-ET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6E40F514-7001-B1CD-4660-A96AE143FC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0539" y="1759131"/>
            <a:ext cx="10018713" cy="3124201"/>
          </a:xfrm>
        </p:spPr>
        <p:txBody>
          <a:bodyPr/>
          <a:lstStyle/>
          <a:p>
            <a:pPr algn="just">
              <a:lnSpc>
                <a:spcPct val="150000"/>
              </a:lnSpc>
            </a:pPr>
            <a:r>
              <a:rPr lang="en" dirty="0" smtClean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Focus </a:t>
            </a:r>
            <a:r>
              <a:rPr lang="en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on the basic introduction of the human </a:t>
            </a:r>
            <a:r>
              <a:rPr lang="en" dirty="0" smtClean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brain</a:t>
            </a:r>
          </a:p>
          <a:p>
            <a:pPr algn="just">
              <a:lnSpc>
                <a:spcPct val="150000"/>
              </a:lnSpc>
            </a:pPr>
            <a:r>
              <a:rPr lang="en" dirty="0" smtClean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Taxonomy, Anatomy, Morphology, and Physiology</a:t>
            </a:r>
          </a:p>
          <a:p>
            <a:pPr algn="just">
              <a:lnSpc>
                <a:spcPct val="150000"/>
              </a:lnSpc>
            </a:pPr>
            <a:r>
              <a:rPr lang="en" dirty="0" smtClean="0">
                <a:latin typeface="Arial" panose="020B0604020202020204" pitchFamily="34" charset="0"/>
                <a:ea typeface="Arial" panose="020B0604020202020204" pitchFamily="34" charset="0"/>
              </a:rPr>
              <a:t>Functions of different components of brain</a:t>
            </a:r>
            <a:endParaRPr lang="en" dirty="0" smtClean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0072" y="1394371"/>
            <a:ext cx="3006724" cy="300672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80640565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="" xmlns:a16="http://schemas.microsoft.com/office/drawing/2014/main" id="{D6F4CBB3-DFB2-5041-D409-5F060CD9F9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762" y="607341"/>
            <a:ext cx="4443856" cy="463871"/>
          </a:xfrm>
        </p:spPr>
        <p:txBody>
          <a:bodyPr>
            <a:normAutofit fontScale="90000"/>
          </a:bodyPr>
          <a:lstStyle/>
          <a:p>
            <a:pPr algn="l"/>
            <a:r>
              <a:rPr lang="en" b="1" dirty="0" smtClean="0"/>
              <a:t>Methodology</a:t>
            </a:r>
            <a:r>
              <a:rPr lang="en" b="1" dirty="0"/>
              <a:t/>
            </a:r>
            <a:br>
              <a:rPr lang="en" b="1" dirty="0"/>
            </a:br>
            <a:endParaRPr lang="en-GB" b="1" dirty="0"/>
          </a:p>
        </p:txBody>
      </p:sp>
      <p:pic>
        <p:nvPicPr>
          <p:cNvPr id="6" name="Content Placeholder 12">
            <a:extLst>
              <a:ext uri="{FF2B5EF4-FFF2-40B4-BE49-F238E27FC236}">
                <a16:creationId xmlns="" xmlns:a16="http://schemas.microsoft.com/office/drawing/2014/main" id="{0B0C3FD7-764B-2A7D-A03E-CC5A8F8ACB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5522" y="1419159"/>
            <a:ext cx="5170945" cy="3842050"/>
          </a:xfrm>
        </p:spPr>
      </p:pic>
      <p:sp>
        <p:nvSpPr>
          <p:cNvPr id="5" name="Text Placeholder 2">
            <a:extLst>
              <a:ext uri="{FF2B5EF4-FFF2-40B4-BE49-F238E27FC236}">
                <a16:creationId xmlns="" xmlns:a16="http://schemas.microsoft.com/office/drawing/2014/main" id="{EAAE0467-1128-FF2F-4125-5B137B698CB5}"/>
              </a:ext>
            </a:extLst>
          </p:cNvPr>
          <p:cNvSpPr txBox="1">
            <a:spLocks/>
          </p:cNvSpPr>
          <p:nvPr/>
        </p:nvSpPr>
        <p:spPr>
          <a:xfrm>
            <a:off x="1769986" y="607341"/>
            <a:ext cx="4754639" cy="47245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endParaRPr lang="en-US" dirty="0"/>
          </a:p>
          <a:p>
            <a:pPr algn="just"/>
            <a:r>
              <a:rPr lang="en-US" dirty="0"/>
              <a:t>S</a:t>
            </a:r>
            <a:r>
              <a:rPr lang="en-US" dirty="0" smtClean="0"/>
              <a:t>horter </a:t>
            </a:r>
            <a:r>
              <a:rPr lang="en-US" dirty="0"/>
              <a:t>development </a:t>
            </a:r>
            <a:r>
              <a:rPr lang="en-US" dirty="0" smtClean="0"/>
              <a:t>time</a:t>
            </a:r>
          </a:p>
          <a:p>
            <a:pPr algn="just"/>
            <a:r>
              <a:rPr lang="en-US" dirty="0"/>
              <a:t>C</a:t>
            </a:r>
            <a:r>
              <a:rPr lang="en-US" dirty="0" smtClean="0"/>
              <a:t>ontrol </a:t>
            </a:r>
            <a:r>
              <a:rPr lang="en-US" dirty="0"/>
              <a:t>over cost and </a:t>
            </a:r>
            <a:r>
              <a:rPr lang="en-US" dirty="0" smtClean="0"/>
              <a:t>schedule</a:t>
            </a:r>
          </a:p>
          <a:p>
            <a:pPr algn="just"/>
            <a:r>
              <a:rPr lang="en-US" dirty="0"/>
              <a:t>A</a:t>
            </a:r>
            <a:r>
              <a:rPr lang="en-US" dirty="0" smtClean="0"/>
              <a:t>ccepting changes</a:t>
            </a:r>
          </a:p>
          <a:p>
            <a:pPr algn="just"/>
            <a:r>
              <a:rPr lang="en-US" dirty="0"/>
              <a:t>P</a:t>
            </a:r>
            <a:r>
              <a:rPr lang="en-US" dirty="0" smtClean="0"/>
              <a:t>roducing </a:t>
            </a:r>
            <a:r>
              <a:rPr lang="en-US" dirty="0"/>
              <a:t>high-quality projects.</a:t>
            </a:r>
          </a:p>
          <a:p>
            <a:pPr marL="0" indent="0" algn="just">
              <a:buNone/>
            </a:pPr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5C6E8C57-D5CB-F9C3-DA7A-63CAF7A8567A}"/>
              </a:ext>
            </a:extLst>
          </p:cNvPr>
          <p:cNvSpPr txBox="1"/>
          <p:nvPr/>
        </p:nvSpPr>
        <p:spPr>
          <a:xfrm>
            <a:off x="1176634" y="1273473"/>
            <a:ext cx="80469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2800" dirty="0"/>
              <a:t>Agile Model - Extreme Programming (XP</a:t>
            </a:r>
            <a:r>
              <a:rPr lang="en-US" sz="2800" dirty="0" smtClean="0"/>
              <a:t>)</a:t>
            </a:r>
            <a:endParaRPr lang="aa-ET" sz="2800" dirty="0"/>
          </a:p>
        </p:txBody>
      </p:sp>
    </p:spTree>
    <p:extLst>
      <p:ext uri="{BB962C8B-B14F-4D97-AF65-F5344CB8AC3E}">
        <p14:creationId xmlns:p14="http://schemas.microsoft.com/office/powerpoint/2010/main" val="148875790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15;p19">
            <a:extLst>
              <a:ext uri="{FF2B5EF4-FFF2-40B4-BE49-F238E27FC236}">
                <a16:creationId xmlns="" xmlns:a16="http://schemas.microsoft.com/office/drawing/2014/main" id="{D959E98B-B94B-6304-7E19-D57D6DEDFFE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27856" y="328459"/>
            <a:ext cx="10018712" cy="175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b="1" dirty="0"/>
              <a:t>Methodology</a:t>
            </a:r>
            <a:endParaRPr sz="54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9598E65F-7E80-29B0-7C10-7077C6AC3C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0910" y="2309660"/>
            <a:ext cx="10018713" cy="3124201"/>
          </a:xfrm>
        </p:spPr>
        <p:txBody>
          <a:bodyPr>
            <a:normAutofit/>
          </a:bodyPr>
          <a:lstStyle/>
          <a:p>
            <a:pPr marL="914400" lvl="2" indent="0">
              <a:buNone/>
            </a:pPr>
            <a:endParaRPr lang="en-US" sz="2800" dirty="0"/>
          </a:p>
          <a:p>
            <a:pPr lvl="3">
              <a:buFont typeface="Wingdings" panose="05000000000000000000" pitchFamily="2" charset="2"/>
              <a:buChar char="ü"/>
            </a:pPr>
            <a:r>
              <a:rPr lang="en-US" sz="2400" dirty="0" smtClean="0"/>
              <a:t> Requirements Analysis</a:t>
            </a:r>
            <a:endParaRPr lang="en-US" sz="2400" dirty="0"/>
          </a:p>
          <a:p>
            <a:pPr lvl="3">
              <a:buFont typeface="Wingdings" panose="05000000000000000000" pitchFamily="2" charset="2"/>
              <a:buChar char="ü"/>
            </a:pPr>
            <a:r>
              <a:rPr lang="en-US" sz="2400" dirty="0" smtClean="0"/>
              <a:t> Planning</a:t>
            </a:r>
            <a:endParaRPr lang="en-US" sz="2400" dirty="0"/>
          </a:p>
          <a:p>
            <a:pPr lvl="3">
              <a:buFont typeface="Wingdings" panose="05000000000000000000" pitchFamily="2" charset="2"/>
              <a:buChar char="ü"/>
            </a:pPr>
            <a:r>
              <a:rPr lang="en-US" sz="2400" dirty="0" smtClean="0"/>
              <a:t> Design and Development</a:t>
            </a:r>
            <a:endParaRPr lang="en-US" sz="2400" dirty="0"/>
          </a:p>
          <a:p>
            <a:pPr lvl="3">
              <a:buFont typeface="Wingdings" panose="05000000000000000000" pitchFamily="2" charset="2"/>
              <a:buChar char="ü"/>
            </a:pPr>
            <a:r>
              <a:rPr lang="en-US" sz="2400" dirty="0" smtClean="0"/>
              <a:t> Integration</a:t>
            </a:r>
            <a:endParaRPr lang="en-US" sz="2400" dirty="0"/>
          </a:p>
          <a:p>
            <a:pPr lvl="3">
              <a:buFont typeface="Wingdings" panose="05000000000000000000" pitchFamily="2" charset="2"/>
              <a:buChar char="ü"/>
            </a:pPr>
            <a:r>
              <a:rPr lang="en-US" sz="2400" dirty="0" smtClean="0"/>
              <a:t> System Testing</a:t>
            </a:r>
            <a:endParaRPr lang="en-US" sz="2400" dirty="0"/>
          </a:p>
          <a:p>
            <a:pPr lvl="3">
              <a:buFont typeface="Wingdings" panose="05000000000000000000" pitchFamily="2" charset="2"/>
              <a:buChar char="ü"/>
            </a:pPr>
            <a:r>
              <a:rPr lang="en-US" sz="2400" dirty="0" smtClean="0"/>
              <a:t> Deployment</a:t>
            </a:r>
            <a:endParaRPr lang="en-US" sz="2400" dirty="0"/>
          </a:p>
          <a:p>
            <a:endParaRPr lang="aa-ET" sz="3600" dirty="0"/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96653E19-CAC4-EFF2-78D2-87B7D6874E9E}"/>
              </a:ext>
            </a:extLst>
          </p:cNvPr>
          <p:cNvSpPr txBox="1"/>
          <p:nvPr/>
        </p:nvSpPr>
        <p:spPr>
          <a:xfrm>
            <a:off x="2011680" y="1601774"/>
            <a:ext cx="45981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4000" dirty="0"/>
              <a:t>Agile Model</a:t>
            </a:r>
            <a:endParaRPr lang="aa-ET" sz="4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8112" y="2126701"/>
            <a:ext cx="4599641" cy="344542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3883304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A95CAF1-5AF7-E518-6C48-2D54EAACB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320040"/>
            <a:ext cx="4844772" cy="1752599"/>
          </a:xfrm>
        </p:spPr>
        <p:txBody>
          <a:bodyPr>
            <a:normAutofit/>
          </a:bodyPr>
          <a:lstStyle/>
          <a:p>
            <a:pPr algn="l"/>
            <a:r>
              <a:rPr lang="en-US" sz="3600" b="1" dirty="0" smtClean="0"/>
              <a:t>Expected </a:t>
            </a:r>
            <a:r>
              <a:rPr lang="en-US" sz="3600" b="1" dirty="0"/>
              <a:t>Results</a:t>
            </a:r>
            <a:endParaRPr lang="aa-ET" sz="36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521FF3E9-0E2C-967E-50EE-B6E73B88BD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4926" y="1571625"/>
            <a:ext cx="10018713" cy="2683808"/>
          </a:xfrm>
        </p:spPr>
        <p:txBody>
          <a:bodyPr>
            <a:normAutofit/>
          </a:bodyPr>
          <a:lstStyle/>
          <a:p>
            <a:pPr algn="just">
              <a:buFont typeface="Wingdings" panose="05000000000000000000" pitchFamily="2" charset="2"/>
              <a:buChar char="ü"/>
            </a:pPr>
            <a:r>
              <a:rPr lang="en-US" dirty="0" smtClean="0"/>
              <a:t>Efficient Learning of the Human Brain</a:t>
            </a:r>
            <a:endParaRPr lang="en-US" dirty="0"/>
          </a:p>
          <a:p>
            <a:pPr algn="just">
              <a:buFont typeface="Wingdings" panose="05000000000000000000" pitchFamily="2" charset="2"/>
              <a:buChar char="ü"/>
            </a:pPr>
            <a:r>
              <a:rPr lang="en-US" dirty="0" smtClean="0"/>
              <a:t>Mastering the study of brain from different perspectives.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en-US" dirty="0"/>
              <a:t> </a:t>
            </a:r>
            <a:r>
              <a:rPr lang="en-US" dirty="0" smtClean="0"/>
              <a:t>Visualization of brain from different angles and magnifications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461" y="4340205"/>
            <a:ext cx="2333625" cy="23336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4642" y="4340205"/>
            <a:ext cx="2664953" cy="231614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0151" y="4340205"/>
            <a:ext cx="2400300" cy="24003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45811402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b="1" dirty="0" smtClean="0"/>
              <a:t>Outline</a:t>
            </a:r>
            <a:endParaRPr lang="en-GB" dirty="0"/>
          </a:p>
        </p:txBody>
      </p:sp>
      <p:grpSp>
        <p:nvGrpSpPr>
          <p:cNvPr id="4" name="Group 3"/>
          <p:cNvGrpSpPr/>
          <p:nvPr/>
        </p:nvGrpSpPr>
        <p:grpSpPr>
          <a:xfrm>
            <a:off x="454546" y="1764766"/>
            <a:ext cx="2205604" cy="2090386"/>
            <a:chOff x="992428" y="2811614"/>
            <a:chExt cx="2205604" cy="2090386"/>
          </a:xfrm>
        </p:grpSpPr>
        <p:grpSp>
          <p:nvGrpSpPr>
            <p:cNvPr id="5" name="Group 2"/>
            <p:cNvGrpSpPr>
              <a:grpSpLocks noChangeAspect="1"/>
            </p:cNvGrpSpPr>
            <p:nvPr/>
          </p:nvGrpSpPr>
          <p:grpSpPr>
            <a:xfrm>
              <a:off x="1240746" y="2811614"/>
              <a:ext cx="1443151" cy="1443145"/>
              <a:chOff x="0" y="0"/>
              <a:chExt cx="6350000" cy="6349975"/>
            </a:xfrm>
          </p:grpSpPr>
          <p:sp>
            <p:nvSpPr>
              <p:cNvPr id="7" name="Freeform 3"/>
              <p:cNvSpPr/>
              <p:nvPr/>
            </p:nvSpPr>
            <p:spPr>
              <a:xfrm>
                <a:off x="0" y="0"/>
                <a:ext cx="6350000" cy="634997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4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2"/>
                <a:stretch>
                  <a:fillRect/>
                </a:stretch>
              </a:blipFill>
            </p:spPr>
          </p:sp>
        </p:grpSp>
        <p:sp>
          <p:nvSpPr>
            <p:cNvPr id="6" name="TextBox 8"/>
            <p:cNvSpPr txBox="1"/>
            <p:nvPr/>
          </p:nvSpPr>
          <p:spPr>
            <a:xfrm>
              <a:off x="992428" y="4416251"/>
              <a:ext cx="2205604" cy="4857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86"/>
                </a:lnSpc>
              </a:pPr>
              <a:r>
                <a:rPr lang="en-US" sz="1905" b="1" dirty="0">
                  <a:solidFill>
                    <a:srgbClr val="1B1B1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Introduction &amp; Background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187135" y="1676115"/>
            <a:ext cx="2700949" cy="1927951"/>
            <a:chOff x="6263981" y="2737536"/>
            <a:chExt cx="2700949" cy="1927951"/>
          </a:xfrm>
        </p:grpSpPr>
        <p:grpSp>
          <p:nvGrpSpPr>
            <p:cNvPr id="9" name="Group 4"/>
            <p:cNvGrpSpPr>
              <a:grpSpLocks noChangeAspect="1"/>
            </p:cNvGrpSpPr>
            <p:nvPr/>
          </p:nvGrpSpPr>
          <p:grpSpPr>
            <a:xfrm>
              <a:off x="6690286" y="2737536"/>
              <a:ext cx="1440084" cy="1440078"/>
              <a:chOff x="0" y="0"/>
              <a:chExt cx="6350000" cy="6349975"/>
            </a:xfrm>
          </p:grpSpPr>
          <p:sp>
            <p:nvSpPr>
              <p:cNvPr id="11" name="Freeform 5"/>
              <p:cNvSpPr/>
              <p:nvPr/>
            </p:nvSpPr>
            <p:spPr>
              <a:xfrm>
                <a:off x="0" y="0"/>
                <a:ext cx="6350000" cy="634997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4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3"/>
                <a:stretch>
                  <a:fillRect l="-25046" r="-25046"/>
                </a:stretch>
              </a:blipFill>
            </p:spPr>
          </p:sp>
        </p:grpSp>
        <p:sp>
          <p:nvSpPr>
            <p:cNvPr id="10" name="TextBox 9"/>
            <p:cNvSpPr txBox="1"/>
            <p:nvPr/>
          </p:nvSpPr>
          <p:spPr>
            <a:xfrm>
              <a:off x="6263981" y="4416251"/>
              <a:ext cx="2700949" cy="2492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86"/>
                </a:lnSpc>
              </a:pPr>
              <a:r>
                <a:rPr lang="en-US" sz="1905" b="1" dirty="0">
                  <a:solidFill>
                    <a:srgbClr val="1B1B1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Proposed Solution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2707232" y="1681695"/>
            <a:ext cx="2479903" cy="1922371"/>
            <a:chOff x="3636849" y="2737536"/>
            <a:chExt cx="2479903" cy="1922371"/>
          </a:xfrm>
        </p:grpSpPr>
        <p:grpSp>
          <p:nvGrpSpPr>
            <p:cNvPr id="13" name="Group 6"/>
            <p:cNvGrpSpPr>
              <a:grpSpLocks noChangeAspect="1"/>
            </p:cNvGrpSpPr>
            <p:nvPr/>
          </p:nvGrpSpPr>
          <p:grpSpPr>
            <a:xfrm>
              <a:off x="3987456" y="2737536"/>
              <a:ext cx="1443151" cy="1443145"/>
              <a:chOff x="0" y="0"/>
              <a:chExt cx="6350000" cy="6349975"/>
            </a:xfrm>
          </p:grpSpPr>
          <p:sp>
            <p:nvSpPr>
              <p:cNvPr id="15" name="Freeform 7"/>
              <p:cNvSpPr/>
              <p:nvPr/>
            </p:nvSpPr>
            <p:spPr>
              <a:xfrm>
                <a:off x="0" y="0"/>
                <a:ext cx="6350000" cy="634997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4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4"/>
                <a:stretch>
                  <a:fillRect l="-25901" r="-25901"/>
                </a:stretch>
              </a:blipFill>
            </p:spPr>
          </p:sp>
        </p:grpSp>
        <p:sp>
          <p:nvSpPr>
            <p:cNvPr id="14" name="TextBox 10"/>
            <p:cNvSpPr txBox="1"/>
            <p:nvPr/>
          </p:nvSpPr>
          <p:spPr>
            <a:xfrm>
              <a:off x="3636849" y="4416251"/>
              <a:ext cx="2479903" cy="2436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86"/>
                </a:lnSpc>
              </a:pPr>
              <a:r>
                <a:rPr lang="en-US" sz="1905" b="1" dirty="0">
                  <a:solidFill>
                    <a:srgbClr val="1B1B1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Problem Statement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7616796" y="1750193"/>
            <a:ext cx="2205604" cy="1853873"/>
            <a:chOff x="992428" y="2811614"/>
            <a:chExt cx="2205604" cy="1853873"/>
          </a:xfrm>
        </p:grpSpPr>
        <p:grpSp>
          <p:nvGrpSpPr>
            <p:cNvPr id="23" name="Group 2"/>
            <p:cNvGrpSpPr>
              <a:grpSpLocks noChangeAspect="1"/>
            </p:cNvGrpSpPr>
            <p:nvPr/>
          </p:nvGrpSpPr>
          <p:grpSpPr>
            <a:xfrm>
              <a:off x="1240746" y="2811614"/>
              <a:ext cx="1443151" cy="1443145"/>
              <a:chOff x="0" y="0"/>
              <a:chExt cx="6350000" cy="6349975"/>
            </a:xfrm>
          </p:grpSpPr>
          <p:sp>
            <p:nvSpPr>
              <p:cNvPr id="25" name="Freeform 3"/>
              <p:cNvSpPr/>
              <p:nvPr/>
            </p:nvSpPr>
            <p:spPr>
              <a:xfrm>
                <a:off x="0" y="0"/>
                <a:ext cx="6350000" cy="634997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4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5"/>
                <a:stretch>
                  <a:fillRect l="-25046" r="-25046"/>
                </a:stretch>
              </a:blipFill>
            </p:spPr>
          </p:sp>
        </p:grpSp>
        <p:sp>
          <p:nvSpPr>
            <p:cNvPr id="24" name="TextBox 8"/>
            <p:cNvSpPr txBox="1"/>
            <p:nvPr/>
          </p:nvSpPr>
          <p:spPr>
            <a:xfrm>
              <a:off x="992428" y="4416251"/>
              <a:ext cx="2205604" cy="2492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86"/>
                </a:lnSpc>
              </a:pPr>
              <a:r>
                <a:rPr lang="en-US" sz="1905" b="1" dirty="0">
                  <a:solidFill>
                    <a:srgbClr val="1B1B1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Objectives</a:t>
              </a: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9666282" y="1676115"/>
            <a:ext cx="2479903" cy="1927951"/>
            <a:chOff x="3636849" y="2737536"/>
            <a:chExt cx="2479903" cy="1927951"/>
          </a:xfrm>
        </p:grpSpPr>
        <p:grpSp>
          <p:nvGrpSpPr>
            <p:cNvPr id="27" name="Group 6"/>
            <p:cNvGrpSpPr>
              <a:grpSpLocks noChangeAspect="1"/>
            </p:cNvGrpSpPr>
            <p:nvPr/>
          </p:nvGrpSpPr>
          <p:grpSpPr>
            <a:xfrm>
              <a:off x="3987456" y="2737536"/>
              <a:ext cx="1443151" cy="1443145"/>
              <a:chOff x="0" y="0"/>
              <a:chExt cx="6350000" cy="6349975"/>
            </a:xfrm>
          </p:grpSpPr>
          <p:sp>
            <p:nvSpPr>
              <p:cNvPr id="29" name="Freeform 7"/>
              <p:cNvSpPr/>
              <p:nvPr/>
            </p:nvSpPr>
            <p:spPr>
              <a:xfrm>
                <a:off x="0" y="0"/>
                <a:ext cx="6350000" cy="634997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4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6"/>
                <a:stretch>
                  <a:fillRect l="-25046" r="-25046"/>
                </a:stretch>
              </a:blipFill>
            </p:spPr>
          </p:sp>
        </p:grpSp>
        <p:sp>
          <p:nvSpPr>
            <p:cNvPr id="28" name="TextBox 10"/>
            <p:cNvSpPr txBox="1"/>
            <p:nvPr/>
          </p:nvSpPr>
          <p:spPr>
            <a:xfrm>
              <a:off x="3636849" y="4416251"/>
              <a:ext cx="2479903" cy="2492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86"/>
                </a:lnSpc>
              </a:pPr>
              <a:r>
                <a:rPr lang="en-US" sz="1905" b="1" dirty="0">
                  <a:solidFill>
                    <a:srgbClr val="1B1B1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Literature Review</a:t>
              </a: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346638" y="4309812"/>
            <a:ext cx="2700949" cy="1927951"/>
            <a:chOff x="6263981" y="2737536"/>
            <a:chExt cx="2700949" cy="1927951"/>
          </a:xfrm>
        </p:grpSpPr>
        <p:grpSp>
          <p:nvGrpSpPr>
            <p:cNvPr id="31" name="Group 4"/>
            <p:cNvGrpSpPr>
              <a:grpSpLocks noChangeAspect="1"/>
            </p:cNvGrpSpPr>
            <p:nvPr/>
          </p:nvGrpSpPr>
          <p:grpSpPr>
            <a:xfrm>
              <a:off x="6690286" y="2737536"/>
              <a:ext cx="1440084" cy="1440078"/>
              <a:chOff x="0" y="0"/>
              <a:chExt cx="6350000" cy="6349975"/>
            </a:xfrm>
          </p:grpSpPr>
          <p:sp>
            <p:nvSpPr>
              <p:cNvPr id="33" name="Freeform 5"/>
              <p:cNvSpPr/>
              <p:nvPr/>
            </p:nvSpPr>
            <p:spPr>
              <a:xfrm>
                <a:off x="0" y="0"/>
                <a:ext cx="6350000" cy="634997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4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7"/>
                <a:stretch>
                  <a:fillRect l="-24999" r="-24999"/>
                </a:stretch>
              </a:blipFill>
            </p:spPr>
          </p:sp>
        </p:grpSp>
        <p:sp>
          <p:nvSpPr>
            <p:cNvPr id="32" name="TextBox 9"/>
            <p:cNvSpPr txBox="1"/>
            <p:nvPr/>
          </p:nvSpPr>
          <p:spPr>
            <a:xfrm>
              <a:off x="6263981" y="4416251"/>
              <a:ext cx="2700949" cy="2492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86"/>
                </a:lnSpc>
              </a:pPr>
              <a:r>
                <a:rPr lang="en-US" sz="1905" b="1" dirty="0">
                  <a:solidFill>
                    <a:srgbClr val="1B1B1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Methodology</a:t>
              </a: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2844381" y="4346851"/>
            <a:ext cx="2205604" cy="1853873"/>
            <a:chOff x="992428" y="2811614"/>
            <a:chExt cx="2205604" cy="1853873"/>
          </a:xfrm>
        </p:grpSpPr>
        <p:grpSp>
          <p:nvGrpSpPr>
            <p:cNvPr id="35" name="Group 2"/>
            <p:cNvGrpSpPr>
              <a:grpSpLocks noChangeAspect="1"/>
            </p:cNvGrpSpPr>
            <p:nvPr/>
          </p:nvGrpSpPr>
          <p:grpSpPr>
            <a:xfrm>
              <a:off x="1240746" y="2811614"/>
              <a:ext cx="1443151" cy="1443145"/>
              <a:chOff x="0" y="0"/>
              <a:chExt cx="6350000" cy="6349975"/>
            </a:xfrm>
          </p:grpSpPr>
          <p:sp>
            <p:nvSpPr>
              <p:cNvPr id="37" name="Freeform 3"/>
              <p:cNvSpPr/>
              <p:nvPr/>
            </p:nvSpPr>
            <p:spPr>
              <a:xfrm>
                <a:off x="0" y="0"/>
                <a:ext cx="6350000" cy="634997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4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8"/>
                <a:stretch>
                  <a:fillRect/>
                </a:stretch>
              </a:blipFill>
            </p:spPr>
          </p:sp>
        </p:grpSp>
        <p:sp>
          <p:nvSpPr>
            <p:cNvPr id="36" name="TextBox 8"/>
            <p:cNvSpPr txBox="1"/>
            <p:nvPr/>
          </p:nvSpPr>
          <p:spPr>
            <a:xfrm>
              <a:off x="992428" y="4416251"/>
              <a:ext cx="2205604" cy="2492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86"/>
                </a:lnSpc>
              </a:pPr>
              <a:r>
                <a:rPr lang="en-US" sz="1905" b="1" dirty="0">
                  <a:solidFill>
                    <a:srgbClr val="1B1B1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Expected Results</a:t>
              </a: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7401148" y="4272773"/>
            <a:ext cx="2700949" cy="1927951"/>
            <a:chOff x="6263981" y="2737536"/>
            <a:chExt cx="2700949" cy="1927951"/>
          </a:xfrm>
        </p:grpSpPr>
        <p:grpSp>
          <p:nvGrpSpPr>
            <p:cNvPr id="39" name="Group 4"/>
            <p:cNvGrpSpPr>
              <a:grpSpLocks noChangeAspect="1"/>
            </p:cNvGrpSpPr>
            <p:nvPr/>
          </p:nvGrpSpPr>
          <p:grpSpPr>
            <a:xfrm>
              <a:off x="6690286" y="2737536"/>
              <a:ext cx="1440084" cy="1440078"/>
              <a:chOff x="0" y="0"/>
              <a:chExt cx="6350000" cy="6349975"/>
            </a:xfrm>
          </p:grpSpPr>
          <p:sp>
            <p:nvSpPr>
              <p:cNvPr id="41" name="Freeform 5"/>
              <p:cNvSpPr/>
              <p:nvPr/>
            </p:nvSpPr>
            <p:spPr>
              <a:xfrm>
                <a:off x="0" y="0"/>
                <a:ext cx="6350000" cy="634997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4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9"/>
                <a:stretch>
                  <a:fillRect l="-25046" r="-25046"/>
                </a:stretch>
              </a:blipFill>
            </p:spPr>
          </p:sp>
        </p:grpSp>
        <p:sp>
          <p:nvSpPr>
            <p:cNvPr id="40" name="TextBox 9"/>
            <p:cNvSpPr txBox="1"/>
            <p:nvPr/>
          </p:nvSpPr>
          <p:spPr>
            <a:xfrm>
              <a:off x="6263981" y="4416251"/>
              <a:ext cx="2700949" cy="2492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86"/>
                </a:lnSpc>
              </a:pPr>
              <a:r>
                <a:rPr lang="en-US" sz="1905" b="1" dirty="0">
                  <a:solidFill>
                    <a:srgbClr val="1B1B1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Gantt Chart</a:t>
              </a:r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5328958" y="4319109"/>
            <a:ext cx="2479903" cy="1922371"/>
            <a:chOff x="3636849" y="2737536"/>
            <a:chExt cx="2479903" cy="1922371"/>
          </a:xfrm>
        </p:grpSpPr>
        <p:grpSp>
          <p:nvGrpSpPr>
            <p:cNvPr id="43" name="Group 6"/>
            <p:cNvGrpSpPr>
              <a:grpSpLocks noChangeAspect="1"/>
            </p:cNvGrpSpPr>
            <p:nvPr/>
          </p:nvGrpSpPr>
          <p:grpSpPr>
            <a:xfrm>
              <a:off x="3987456" y="2737536"/>
              <a:ext cx="1443151" cy="1443145"/>
              <a:chOff x="0" y="0"/>
              <a:chExt cx="6350000" cy="6349975"/>
            </a:xfrm>
          </p:grpSpPr>
          <p:sp>
            <p:nvSpPr>
              <p:cNvPr id="45" name="Freeform 7"/>
              <p:cNvSpPr/>
              <p:nvPr/>
            </p:nvSpPr>
            <p:spPr>
              <a:xfrm>
                <a:off x="0" y="0"/>
                <a:ext cx="6350000" cy="634997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4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10"/>
                <a:stretch>
                  <a:fillRect l="-13257" r="-13257"/>
                </a:stretch>
              </a:blipFill>
            </p:spPr>
          </p:sp>
        </p:grpSp>
        <p:sp>
          <p:nvSpPr>
            <p:cNvPr id="44" name="TextBox 10"/>
            <p:cNvSpPr txBox="1"/>
            <p:nvPr/>
          </p:nvSpPr>
          <p:spPr>
            <a:xfrm>
              <a:off x="3636849" y="4416251"/>
              <a:ext cx="2479903" cy="2436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86"/>
                </a:lnSpc>
              </a:pPr>
              <a:r>
                <a:rPr lang="en-US" sz="1905" b="1" dirty="0">
                  <a:solidFill>
                    <a:srgbClr val="1B1B1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Scope of the project</a:t>
              </a:r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9803431" y="4383890"/>
            <a:ext cx="2205604" cy="1853873"/>
            <a:chOff x="992428" y="2811614"/>
            <a:chExt cx="2205604" cy="1853873"/>
          </a:xfrm>
        </p:grpSpPr>
        <p:grpSp>
          <p:nvGrpSpPr>
            <p:cNvPr id="47" name="Group 2"/>
            <p:cNvGrpSpPr>
              <a:grpSpLocks noChangeAspect="1"/>
            </p:cNvGrpSpPr>
            <p:nvPr/>
          </p:nvGrpSpPr>
          <p:grpSpPr>
            <a:xfrm>
              <a:off x="1240746" y="2811614"/>
              <a:ext cx="1443151" cy="1443145"/>
              <a:chOff x="0" y="0"/>
              <a:chExt cx="6350000" cy="6349975"/>
            </a:xfrm>
          </p:grpSpPr>
          <p:sp>
            <p:nvSpPr>
              <p:cNvPr id="49" name="Freeform 3"/>
              <p:cNvSpPr/>
              <p:nvPr/>
            </p:nvSpPr>
            <p:spPr>
              <a:xfrm>
                <a:off x="0" y="0"/>
                <a:ext cx="6350000" cy="634997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4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11"/>
                <a:stretch>
                  <a:fillRect l="-35487" r="-14512"/>
                </a:stretch>
              </a:blipFill>
            </p:spPr>
          </p:sp>
        </p:grpSp>
        <p:sp>
          <p:nvSpPr>
            <p:cNvPr id="48" name="TextBox 4"/>
            <p:cNvSpPr txBox="1"/>
            <p:nvPr/>
          </p:nvSpPr>
          <p:spPr>
            <a:xfrm>
              <a:off x="992428" y="4416251"/>
              <a:ext cx="2205604" cy="2492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86"/>
                </a:lnSpc>
              </a:pPr>
              <a:r>
                <a:rPr lang="en-US" sz="1905" b="1" dirty="0">
                  <a:solidFill>
                    <a:srgbClr val="1B1B1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Work Division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35918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7417" y="389965"/>
            <a:ext cx="10018713" cy="1752599"/>
          </a:xfrm>
        </p:spPr>
        <p:txBody>
          <a:bodyPr/>
          <a:lstStyle/>
          <a:p>
            <a:pPr algn="l"/>
            <a:r>
              <a:rPr lang="en-US" b="1" dirty="0" smtClean="0"/>
              <a:t>Work Division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67142" y="1658471"/>
            <a:ext cx="8538883" cy="4926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16761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FDB4F18-DC28-F7F3-FF29-0037719733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8814" y="0"/>
            <a:ext cx="10018713" cy="1752599"/>
          </a:xfrm>
        </p:spPr>
        <p:txBody>
          <a:bodyPr/>
          <a:lstStyle/>
          <a:p>
            <a:pPr algn="l"/>
            <a:r>
              <a:rPr lang="en-US" b="1" dirty="0"/>
              <a:t>Gantt Chart</a:t>
            </a:r>
            <a:endParaRPr lang="aa-ET" b="1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="" xmlns:a16="http://schemas.microsoft.com/office/drawing/2014/main" id="{918F876C-C6A6-4F34-9061-7993B8F4A4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21948" y="1303112"/>
            <a:ext cx="9435477" cy="4907188"/>
          </a:xfrm>
        </p:spPr>
      </p:pic>
    </p:spTree>
    <p:extLst>
      <p:ext uri="{BB962C8B-B14F-4D97-AF65-F5344CB8AC3E}">
        <p14:creationId xmlns:p14="http://schemas.microsoft.com/office/powerpoint/2010/main" val="325594341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18B187C-EF3A-98C0-2965-E173834670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1889" y="2271304"/>
            <a:ext cx="7454536" cy="1743892"/>
          </a:xfrm>
        </p:spPr>
        <p:txBody>
          <a:bodyPr>
            <a:normAutofit fontScale="90000"/>
          </a:bodyPr>
          <a:lstStyle/>
          <a:p>
            <a:pPr algn="l"/>
            <a:r>
              <a:rPr lang="en-US" sz="12500" b="1" dirty="0">
                <a:latin typeface="Comic Sans MS" panose="030F0702030302020204" pitchFamily="66" charset="0"/>
              </a:rPr>
              <a:t>Thanks</a:t>
            </a:r>
            <a:r>
              <a:rPr lang="en-US" sz="12500" b="1" dirty="0">
                <a:latin typeface="Algerian" panose="04020705040A02060702" pitchFamily="82" charset="0"/>
              </a:rPr>
              <a:t>!</a:t>
            </a:r>
            <a:endParaRPr lang="aa-ET" sz="12500" b="1" dirty="0">
              <a:latin typeface="Algerian" panose="04020705040A02060702" pitchFamily="82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0909" y="419100"/>
            <a:ext cx="5438746" cy="5111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77922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97;p16">
            <a:extLst>
              <a:ext uri="{FF2B5EF4-FFF2-40B4-BE49-F238E27FC236}">
                <a16:creationId xmlns="" xmlns:a16="http://schemas.microsoft.com/office/drawing/2014/main" id="{60C77750-4C92-F6A3-2001-6EB9DB59FC9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60236" y="790164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smtClean="0"/>
              <a:t>Introduction &amp; Background</a:t>
            </a:r>
            <a:endParaRPr b="1" dirty="0"/>
          </a:p>
        </p:txBody>
      </p:sp>
      <p:sp>
        <p:nvSpPr>
          <p:cNvPr id="5" name="Google Shape;298;p16">
            <a:extLst>
              <a:ext uri="{FF2B5EF4-FFF2-40B4-BE49-F238E27FC236}">
                <a16:creationId xmlns="" xmlns:a16="http://schemas.microsoft.com/office/drawing/2014/main" id="{50FC7021-3B05-8DF6-9C4E-63E45044E7B3}"/>
              </a:ext>
            </a:extLst>
          </p:cNvPr>
          <p:cNvSpPr txBox="1">
            <a:spLocks/>
          </p:cNvSpPr>
          <p:nvPr/>
        </p:nvSpPr>
        <p:spPr>
          <a:xfrm>
            <a:off x="1419204" y="1789464"/>
            <a:ext cx="8712564" cy="3674672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just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" sz="2800" dirty="0"/>
              <a:t>The Brain is the most important and complicated organ in the human body</a:t>
            </a:r>
            <a:r>
              <a:rPr lang="en" sz="2800" dirty="0" smtClean="0"/>
              <a:t>. </a:t>
            </a:r>
            <a:endParaRPr lang="en" sz="2800" dirty="0"/>
          </a:p>
          <a:p>
            <a:pPr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 It controls and coordinates all the actions and reactions that we make.</a:t>
            </a:r>
          </a:p>
          <a:p>
            <a:pPr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1800" dirty="0"/>
          </a:p>
          <a:p>
            <a:pPr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1800" dirty="0">
              <a:latin typeface="Maven Pro SemiBold"/>
              <a:ea typeface="Maven Pro SemiBold"/>
              <a:cs typeface="Maven Pro SemiBold"/>
              <a:sym typeface="Maven Pro SemiBold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3896" y="3984598"/>
            <a:ext cx="3304967" cy="24788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2195" y="3971222"/>
            <a:ext cx="2492214" cy="24922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02269597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97;p16">
            <a:extLst>
              <a:ext uri="{FF2B5EF4-FFF2-40B4-BE49-F238E27FC236}">
                <a16:creationId xmlns="" xmlns:a16="http://schemas.microsoft.com/office/drawing/2014/main" id="{60C77750-4C92-F6A3-2001-6EB9DB59FC9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60236" y="790164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Introduction &amp; Background</a:t>
            </a:r>
            <a:endParaRPr b="1" dirty="0"/>
          </a:p>
        </p:txBody>
      </p:sp>
      <p:sp>
        <p:nvSpPr>
          <p:cNvPr id="5" name="Google Shape;298;p16">
            <a:extLst>
              <a:ext uri="{FF2B5EF4-FFF2-40B4-BE49-F238E27FC236}">
                <a16:creationId xmlns="" xmlns:a16="http://schemas.microsoft.com/office/drawing/2014/main" id="{50FC7021-3B05-8DF6-9C4E-63E45044E7B3}"/>
              </a:ext>
            </a:extLst>
          </p:cNvPr>
          <p:cNvSpPr txBox="1">
            <a:spLocks/>
          </p:cNvSpPr>
          <p:nvPr/>
        </p:nvSpPr>
        <p:spPr>
          <a:xfrm>
            <a:off x="1336871" y="1908291"/>
            <a:ext cx="8712564" cy="3674672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just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2800" dirty="0">
                <a:latin typeface="Maven Pro SemiBold"/>
                <a:ea typeface="Maven Pro SemiBold"/>
                <a:cs typeface="Maven Pro SemiBold"/>
                <a:sym typeface="Maven Pro SemiBold"/>
              </a:rPr>
              <a:t>The human brain is studied by considering its four </a:t>
            </a:r>
            <a:r>
              <a:rPr lang="en-GB" sz="2800" dirty="0" smtClean="0">
                <a:latin typeface="Maven Pro SemiBold"/>
                <a:ea typeface="Maven Pro SemiBold"/>
                <a:cs typeface="Maven Pro SemiBold"/>
                <a:sym typeface="Maven Pro SemiBold"/>
              </a:rPr>
              <a:t>perspectives</a:t>
            </a:r>
            <a:endParaRPr lang="en-US" dirty="0">
              <a:latin typeface="Maven Pro SemiBold"/>
              <a:ea typeface="Maven Pro SemiBold"/>
              <a:cs typeface="Maven Pro SemiBold"/>
              <a:sym typeface="Maven Pro SemiBold"/>
            </a:endParaRPr>
          </a:p>
        </p:txBody>
      </p:sp>
      <p:pic>
        <p:nvPicPr>
          <p:cNvPr id="13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4067175" y="3294338"/>
            <a:ext cx="1576620" cy="1579545"/>
          </a:xfrm>
          <a:prstGeom prst="rect">
            <a:avLst/>
          </a:prstGeom>
        </p:spPr>
      </p:pic>
      <p:grpSp>
        <p:nvGrpSpPr>
          <p:cNvPr id="14" name="Group 9"/>
          <p:cNvGrpSpPr>
            <a:grpSpLocks noChangeAspect="1"/>
          </p:cNvGrpSpPr>
          <p:nvPr/>
        </p:nvGrpSpPr>
        <p:grpSpPr>
          <a:xfrm>
            <a:off x="3867350" y="3365604"/>
            <a:ext cx="1443151" cy="1443145"/>
            <a:chOff x="0" y="0"/>
            <a:chExt cx="6350000" cy="6349975"/>
          </a:xfrm>
        </p:grpSpPr>
        <p:sp>
          <p:nvSpPr>
            <p:cNvPr id="15" name="Freeform 10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-13253" r="-13253"/>
              </a:stretch>
            </a:blipFill>
          </p:spPr>
        </p:sp>
      </p:grpSp>
      <p:sp>
        <p:nvSpPr>
          <p:cNvPr id="16" name="TextBox 20"/>
          <p:cNvSpPr txBox="1"/>
          <p:nvPr/>
        </p:nvSpPr>
        <p:spPr>
          <a:xfrm>
            <a:off x="3516743" y="5044319"/>
            <a:ext cx="2479903" cy="2492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86"/>
              </a:lnSpc>
            </a:pPr>
            <a:r>
              <a:rPr lang="en-US" sz="1905">
                <a:solidFill>
                  <a:srgbClr val="1B1B1B"/>
                </a:solidFill>
                <a:latin typeface="Montserrat Semi-Bold Bold"/>
              </a:rPr>
              <a:t>Anatomy</a:t>
            </a:r>
          </a:p>
        </p:txBody>
      </p:sp>
      <p:pic>
        <p:nvPicPr>
          <p:cNvPr id="17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6566262" y="3278029"/>
            <a:ext cx="1576620" cy="1579545"/>
          </a:xfrm>
          <a:prstGeom prst="rect">
            <a:avLst/>
          </a:prstGeom>
        </p:spPr>
      </p:pic>
      <p:grpSp>
        <p:nvGrpSpPr>
          <p:cNvPr id="18" name="Group 6"/>
          <p:cNvGrpSpPr>
            <a:grpSpLocks noChangeAspect="1"/>
          </p:cNvGrpSpPr>
          <p:nvPr/>
        </p:nvGrpSpPr>
        <p:grpSpPr>
          <a:xfrm>
            <a:off x="6294543" y="3346228"/>
            <a:ext cx="1443151" cy="1443145"/>
            <a:chOff x="0" y="0"/>
            <a:chExt cx="6350000" cy="6349975"/>
          </a:xfrm>
        </p:grpSpPr>
        <p:sp>
          <p:nvSpPr>
            <p:cNvPr id="19" name="Freeform 7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/>
              <a:stretch>
                <a:fillRect l="-51723" r="-51723"/>
              </a:stretch>
            </a:blipFill>
          </p:spPr>
        </p:sp>
      </p:grpSp>
      <p:sp>
        <p:nvSpPr>
          <p:cNvPr id="20" name="TextBox 19"/>
          <p:cNvSpPr txBox="1"/>
          <p:nvPr/>
        </p:nvSpPr>
        <p:spPr>
          <a:xfrm>
            <a:off x="5868238" y="5028010"/>
            <a:ext cx="2700949" cy="2492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86"/>
              </a:lnSpc>
            </a:pPr>
            <a:r>
              <a:rPr lang="en-US" sz="1905">
                <a:solidFill>
                  <a:srgbClr val="1B1B1B"/>
                </a:solidFill>
                <a:latin typeface="Montserrat Semi-Bold Bold"/>
              </a:rPr>
              <a:t>Physiology</a:t>
            </a:r>
          </a:p>
        </p:txBody>
      </p:sp>
      <p:pic>
        <p:nvPicPr>
          <p:cNvPr id="21" name="Picture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9112625" y="3278029"/>
            <a:ext cx="1576620" cy="1579545"/>
          </a:xfrm>
          <a:prstGeom prst="rect">
            <a:avLst/>
          </a:prstGeom>
        </p:spPr>
      </p:pic>
      <p:grpSp>
        <p:nvGrpSpPr>
          <p:cNvPr id="22" name="Group 16"/>
          <p:cNvGrpSpPr>
            <a:grpSpLocks noChangeAspect="1"/>
          </p:cNvGrpSpPr>
          <p:nvPr/>
        </p:nvGrpSpPr>
        <p:grpSpPr>
          <a:xfrm>
            <a:off x="8840906" y="3346229"/>
            <a:ext cx="1443151" cy="1443145"/>
            <a:chOff x="0" y="0"/>
            <a:chExt cx="6350000" cy="6349975"/>
          </a:xfrm>
        </p:grpSpPr>
        <p:sp>
          <p:nvSpPr>
            <p:cNvPr id="23" name="Freeform 17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 l="-140172" r="-13983"/>
              </a:stretch>
            </a:blipFill>
          </p:spPr>
        </p:sp>
      </p:grpSp>
      <p:sp>
        <p:nvSpPr>
          <p:cNvPr id="24" name="TextBox 22"/>
          <p:cNvSpPr txBox="1"/>
          <p:nvPr/>
        </p:nvSpPr>
        <p:spPr>
          <a:xfrm>
            <a:off x="8414601" y="5028010"/>
            <a:ext cx="2700949" cy="2492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86"/>
              </a:lnSpc>
            </a:pPr>
            <a:r>
              <a:rPr lang="en-US" sz="1905" dirty="0" smtClean="0">
                <a:solidFill>
                  <a:srgbClr val="1B1B1B"/>
                </a:solidFill>
                <a:latin typeface="Montserrat Semi-Bold Bold"/>
              </a:rPr>
              <a:t>Morphology</a:t>
            </a:r>
            <a:endParaRPr lang="en-US" sz="1905" dirty="0">
              <a:solidFill>
                <a:srgbClr val="1B1B1B"/>
              </a:solidFill>
              <a:latin typeface="Montserrat Semi-Bold Bold"/>
            </a:endParaRPr>
          </a:p>
        </p:txBody>
      </p:sp>
      <p:pic>
        <p:nvPicPr>
          <p:cNvPr id="25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1588801" y="3229204"/>
            <a:ext cx="1576620" cy="1579545"/>
          </a:xfrm>
          <a:prstGeom prst="rect">
            <a:avLst/>
          </a:prstGeom>
        </p:spPr>
      </p:pic>
      <p:grpSp>
        <p:nvGrpSpPr>
          <p:cNvPr id="26" name="Group 3"/>
          <p:cNvGrpSpPr>
            <a:grpSpLocks noChangeAspect="1"/>
          </p:cNvGrpSpPr>
          <p:nvPr/>
        </p:nvGrpSpPr>
        <p:grpSpPr>
          <a:xfrm>
            <a:off x="1456454" y="3445815"/>
            <a:ext cx="1443151" cy="1443145"/>
            <a:chOff x="0" y="0"/>
            <a:chExt cx="6350000" cy="6349975"/>
          </a:xfrm>
        </p:grpSpPr>
        <p:sp>
          <p:nvSpPr>
            <p:cNvPr id="27" name="Freeform 4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7"/>
              <a:stretch>
                <a:fillRect l="-17515" r="-17515"/>
              </a:stretch>
            </a:blipFill>
          </p:spPr>
        </p:sp>
      </p:grpSp>
      <p:sp>
        <p:nvSpPr>
          <p:cNvPr id="28" name="TextBox 18"/>
          <p:cNvSpPr txBox="1"/>
          <p:nvPr/>
        </p:nvSpPr>
        <p:spPr>
          <a:xfrm>
            <a:off x="1208136" y="5050452"/>
            <a:ext cx="2205604" cy="2492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86"/>
              </a:lnSpc>
            </a:pPr>
            <a:r>
              <a:rPr lang="en-US" sz="1905">
                <a:solidFill>
                  <a:srgbClr val="1B1B1B"/>
                </a:solidFill>
                <a:latin typeface="Montserrat Semi-Bold Bold"/>
              </a:rPr>
              <a:t>Taxonomy</a:t>
            </a:r>
          </a:p>
        </p:txBody>
      </p:sp>
    </p:spTree>
    <p:extLst>
      <p:ext uri="{BB962C8B-B14F-4D97-AF65-F5344CB8AC3E}">
        <p14:creationId xmlns:p14="http://schemas.microsoft.com/office/powerpoint/2010/main" val="369384521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0" grpId="0"/>
      <p:bldP spid="24" grpId="0"/>
      <p:bldP spid="2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97;p16">
            <a:extLst>
              <a:ext uri="{FF2B5EF4-FFF2-40B4-BE49-F238E27FC236}">
                <a16:creationId xmlns="" xmlns:a16="http://schemas.microsoft.com/office/drawing/2014/main" id="{60C77750-4C92-F6A3-2001-6EB9DB59FC9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60236" y="790164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Introduction &amp; Background</a:t>
            </a:r>
            <a:endParaRPr b="1" dirty="0"/>
          </a:p>
        </p:txBody>
      </p:sp>
      <p:sp>
        <p:nvSpPr>
          <p:cNvPr id="5" name="Google Shape;298;p16">
            <a:extLst>
              <a:ext uri="{FF2B5EF4-FFF2-40B4-BE49-F238E27FC236}">
                <a16:creationId xmlns="" xmlns:a16="http://schemas.microsoft.com/office/drawing/2014/main" id="{50FC7021-3B05-8DF6-9C4E-63E45044E7B3}"/>
              </a:ext>
            </a:extLst>
          </p:cNvPr>
          <p:cNvSpPr txBox="1">
            <a:spLocks/>
          </p:cNvSpPr>
          <p:nvPr/>
        </p:nvSpPr>
        <p:spPr>
          <a:xfrm>
            <a:off x="1739718" y="1648314"/>
            <a:ext cx="8712564" cy="3674672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just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2800" dirty="0" smtClean="0">
                <a:latin typeface="Maven Pro SemiBold"/>
                <a:ea typeface="Maven Pro SemiBold"/>
                <a:cs typeface="Maven Pro SemiBold"/>
                <a:sym typeface="Maven Pro SemiBold"/>
              </a:rPr>
              <a:t>Taxonomy of Human Brain</a:t>
            </a:r>
          </a:p>
          <a:p>
            <a:pPr lvl="1" algn="just"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en-GB" dirty="0" smtClean="0">
                <a:latin typeface="Maven Pro SemiBold"/>
                <a:ea typeface="Maven Pro SemiBold"/>
                <a:cs typeface="Maven Pro SemiBold"/>
                <a:sym typeface="Maven Pro SemiBold"/>
              </a:rPr>
              <a:t>Study </a:t>
            </a:r>
            <a:r>
              <a:rPr lang="en-GB" dirty="0">
                <a:latin typeface="Maven Pro SemiBold"/>
                <a:ea typeface="Maven Pro SemiBold"/>
                <a:cs typeface="Maven Pro SemiBold"/>
                <a:sym typeface="Maven Pro SemiBold"/>
              </a:rPr>
              <a:t>of </a:t>
            </a:r>
            <a:r>
              <a:rPr lang="en-GB" dirty="0" smtClean="0">
                <a:latin typeface="Maven Pro SemiBold"/>
                <a:ea typeface="Maven Pro SemiBold"/>
                <a:cs typeface="Maven Pro SemiBold"/>
                <a:sym typeface="Maven Pro SemiBold"/>
              </a:rPr>
              <a:t>classification of </a:t>
            </a:r>
            <a:r>
              <a:rPr lang="en-GB" dirty="0">
                <a:latin typeface="Maven Pro SemiBold"/>
                <a:ea typeface="Maven Pro SemiBold"/>
                <a:cs typeface="Maven Pro SemiBold"/>
                <a:sym typeface="Maven Pro SemiBold"/>
              </a:rPr>
              <a:t>the </a:t>
            </a:r>
            <a:r>
              <a:rPr lang="en-GB" dirty="0" smtClean="0">
                <a:latin typeface="Maven Pro SemiBold"/>
                <a:ea typeface="Maven Pro SemiBold"/>
                <a:cs typeface="Maven Pro SemiBold"/>
                <a:sym typeface="Maven Pro SemiBold"/>
              </a:rPr>
              <a:t>Brain </a:t>
            </a:r>
          </a:p>
          <a:p>
            <a:pPr lvl="1" algn="just">
              <a:spcAft>
                <a:spcPts val="1200"/>
              </a:spcAft>
              <a:buFont typeface="Wingdings" panose="05000000000000000000" pitchFamily="2" charset="2"/>
              <a:buChar char="Ø"/>
            </a:pPr>
            <a:endParaRPr lang="en-GB" dirty="0">
              <a:latin typeface="Maven Pro SemiBold"/>
              <a:ea typeface="Maven Pro SemiBold"/>
              <a:cs typeface="Maven Pro SemiBold"/>
              <a:sym typeface="Maven Pro SemiBold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7413" y="3047921"/>
            <a:ext cx="4297174" cy="31332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7415900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97;p16">
            <a:extLst>
              <a:ext uri="{FF2B5EF4-FFF2-40B4-BE49-F238E27FC236}">
                <a16:creationId xmlns="" xmlns:a16="http://schemas.microsoft.com/office/drawing/2014/main" id="{60C77750-4C92-F6A3-2001-6EB9DB59FC9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60236" y="790164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Introduction &amp; Background</a:t>
            </a:r>
            <a:endParaRPr b="1" dirty="0"/>
          </a:p>
        </p:txBody>
      </p:sp>
      <p:sp>
        <p:nvSpPr>
          <p:cNvPr id="5" name="Google Shape;298;p16">
            <a:extLst>
              <a:ext uri="{FF2B5EF4-FFF2-40B4-BE49-F238E27FC236}">
                <a16:creationId xmlns="" xmlns:a16="http://schemas.microsoft.com/office/drawing/2014/main" id="{50FC7021-3B05-8DF6-9C4E-63E45044E7B3}"/>
              </a:ext>
            </a:extLst>
          </p:cNvPr>
          <p:cNvSpPr txBox="1">
            <a:spLocks/>
          </p:cNvSpPr>
          <p:nvPr/>
        </p:nvSpPr>
        <p:spPr>
          <a:xfrm>
            <a:off x="1326786" y="1789464"/>
            <a:ext cx="8712564" cy="3674672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just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2800" dirty="0" smtClean="0">
                <a:latin typeface="Maven Pro SemiBold"/>
                <a:ea typeface="Maven Pro SemiBold"/>
                <a:cs typeface="Maven Pro SemiBold"/>
                <a:sym typeface="Maven Pro SemiBold"/>
              </a:rPr>
              <a:t>Anatomy of Human Brain</a:t>
            </a:r>
          </a:p>
          <a:p>
            <a:pPr lvl="1" algn="just"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en-GB" dirty="0" smtClean="0">
                <a:latin typeface="Maven Pro SemiBold"/>
                <a:ea typeface="Maven Pro SemiBold"/>
                <a:cs typeface="Maven Pro SemiBold"/>
                <a:sym typeface="Maven Pro SemiBold"/>
              </a:rPr>
              <a:t>Study of structural parts of human brain </a:t>
            </a:r>
            <a:endParaRPr lang="en-GB" dirty="0">
              <a:latin typeface="Maven Pro SemiBold"/>
              <a:ea typeface="Maven Pro SemiBold"/>
              <a:cs typeface="Maven Pro SemiBold"/>
              <a:sym typeface="Maven Pro SemiBold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0236" y="3573559"/>
            <a:ext cx="4036989" cy="31050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0887" y="3573559"/>
            <a:ext cx="3933644" cy="30552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5951458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97;p16">
            <a:extLst>
              <a:ext uri="{FF2B5EF4-FFF2-40B4-BE49-F238E27FC236}">
                <a16:creationId xmlns="" xmlns:a16="http://schemas.microsoft.com/office/drawing/2014/main" id="{60C77750-4C92-F6A3-2001-6EB9DB59FC9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60236" y="790164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Introduction &amp; Background</a:t>
            </a:r>
            <a:endParaRPr b="1" dirty="0"/>
          </a:p>
        </p:txBody>
      </p:sp>
      <p:sp>
        <p:nvSpPr>
          <p:cNvPr id="5" name="Google Shape;298;p16">
            <a:extLst>
              <a:ext uri="{FF2B5EF4-FFF2-40B4-BE49-F238E27FC236}">
                <a16:creationId xmlns="" xmlns:a16="http://schemas.microsoft.com/office/drawing/2014/main" id="{50FC7021-3B05-8DF6-9C4E-63E45044E7B3}"/>
              </a:ext>
            </a:extLst>
          </p:cNvPr>
          <p:cNvSpPr txBox="1">
            <a:spLocks/>
          </p:cNvSpPr>
          <p:nvPr/>
        </p:nvSpPr>
        <p:spPr>
          <a:xfrm>
            <a:off x="1583208" y="1930703"/>
            <a:ext cx="8712564" cy="3674672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285750" lvl="1" algn="just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2800" dirty="0">
                <a:latin typeface="Maven Pro SemiBold"/>
                <a:ea typeface="Maven Pro SemiBold"/>
                <a:cs typeface="Maven Pro SemiBold"/>
                <a:sym typeface="Maven Pro SemiBold"/>
              </a:rPr>
              <a:t>Physiology of Human Brain</a:t>
            </a:r>
          </a:p>
          <a:p>
            <a:pPr lvl="1" algn="just"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en-GB" dirty="0" smtClean="0">
                <a:latin typeface="Maven Pro SemiBold"/>
                <a:ea typeface="Maven Pro SemiBold"/>
                <a:cs typeface="Maven Pro SemiBold"/>
                <a:sym typeface="Maven Pro SemiBold"/>
              </a:rPr>
              <a:t>Study of functions and activities of human brain </a:t>
            </a:r>
            <a:endParaRPr lang="en-GB" dirty="0">
              <a:latin typeface="Maven Pro SemiBold"/>
              <a:ea typeface="Maven Pro SemiBold"/>
              <a:cs typeface="Maven Pro SemiBold"/>
              <a:sym typeface="Maven Pro SemiBold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7029" y="3682972"/>
            <a:ext cx="5924923" cy="29122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0628357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97;p16">
            <a:extLst>
              <a:ext uri="{FF2B5EF4-FFF2-40B4-BE49-F238E27FC236}">
                <a16:creationId xmlns="" xmlns:a16="http://schemas.microsoft.com/office/drawing/2014/main" id="{60C77750-4C92-F6A3-2001-6EB9DB59FC9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60236" y="790164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Introduction &amp; Background</a:t>
            </a:r>
            <a:endParaRPr b="1" dirty="0"/>
          </a:p>
        </p:txBody>
      </p:sp>
      <p:sp>
        <p:nvSpPr>
          <p:cNvPr id="5" name="Google Shape;298;p16">
            <a:extLst>
              <a:ext uri="{FF2B5EF4-FFF2-40B4-BE49-F238E27FC236}">
                <a16:creationId xmlns="" xmlns:a16="http://schemas.microsoft.com/office/drawing/2014/main" id="{50FC7021-3B05-8DF6-9C4E-63E45044E7B3}"/>
              </a:ext>
            </a:extLst>
          </p:cNvPr>
          <p:cNvSpPr txBox="1">
            <a:spLocks/>
          </p:cNvSpPr>
          <p:nvPr/>
        </p:nvSpPr>
        <p:spPr>
          <a:xfrm>
            <a:off x="1582835" y="1940228"/>
            <a:ext cx="8712564" cy="3674672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285750" lvl="1" algn="just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2800" dirty="0">
                <a:latin typeface="Maven Pro SemiBold"/>
                <a:ea typeface="Maven Pro SemiBold"/>
                <a:cs typeface="Maven Pro SemiBold"/>
                <a:sym typeface="Maven Pro SemiBold"/>
              </a:rPr>
              <a:t>Morphology of Human Brain</a:t>
            </a:r>
          </a:p>
          <a:p>
            <a:pPr lvl="1" algn="just"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en-GB" dirty="0">
                <a:latin typeface="Maven Pro SemiBold"/>
                <a:ea typeface="Maven Pro SemiBold"/>
                <a:cs typeface="Maven Pro SemiBold"/>
                <a:sym typeface="Maven Pro SemiBold"/>
              </a:rPr>
              <a:t>study of the structural measures of the brain, e.g., volume and shape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8745" y="3533199"/>
            <a:ext cx="5341844" cy="28625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0302723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03;p17">
            <a:extLst>
              <a:ext uri="{FF2B5EF4-FFF2-40B4-BE49-F238E27FC236}">
                <a16:creationId xmlns="" xmlns:a16="http://schemas.microsoft.com/office/drawing/2014/main" id="{22CEB43D-68C3-A1D3-F79F-0562EE50531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46515" y="609600"/>
            <a:ext cx="9379132" cy="188832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Problem Statement</a:t>
            </a:r>
            <a:endParaRPr b="1" dirty="0"/>
          </a:p>
        </p:txBody>
      </p:sp>
      <p:sp>
        <p:nvSpPr>
          <p:cNvPr id="5" name="Google Shape;304;p17">
            <a:extLst>
              <a:ext uri="{FF2B5EF4-FFF2-40B4-BE49-F238E27FC236}">
                <a16:creationId xmlns="" xmlns:a16="http://schemas.microsoft.com/office/drawing/2014/main" id="{5CC57266-8859-50F5-A18C-BB366C256FC8}"/>
              </a:ext>
            </a:extLst>
          </p:cNvPr>
          <p:cNvSpPr txBox="1">
            <a:spLocks/>
          </p:cNvSpPr>
          <p:nvPr/>
        </p:nvSpPr>
        <p:spPr>
          <a:xfrm>
            <a:off x="2046515" y="1659043"/>
            <a:ext cx="9379132" cy="4802717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200"/>
              </a:spcAft>
            </a:pPr>
            <a:r>
              <a:rPr lang="en-US" sz="2800" dirty="0"/>
              <a:t>S</a:t>
            </a:r>
            <a:r>
              <a:rPr lang="en-US" sz="2800" dirty="0" smtClean="0"/>
              <a:t>tudents </a:t>
            </a:r>
            <a:r>
              <a:rPr lang="en-US" sz="2800" dirty="0"/>
              <a:t>frequently run into difficulties when studying the human brain, especially college students or beginners. </a:t>
            </a:r>
          </a:p>
          <a:p>
            <a:pPr>
              <a:spcAft>
                <a:spcPts val="1200"/>
              </a:spcAft>
            </a:pPr>
            <a:r>
              <a:rPr lang="en-US" sz="2800" dirty="0" smtClean="0"/>
              <a:t>Lack </a:t>
            </a:r>
            <a:r>
              <a:rPr lang="en-US" sz="2800" dirty="0"/>
              <a:t>of 2D/3D desktop/mobile </a:t>
            </a:r>
            <a:r>
              <a:rPr lang="en-US" sz="2800" dirty="0" smtClean="0"/>
              <a:t>applications</a:t>
            </a:r>
            <a:endParaRPr lang="en-US" sz="2800" dirty="0"/>
          </a:p>
          <a:p>
            <a:pPr lvl="1">
              <a:spcAft>
                <a:spcPts val="1200"/>
              </a:spcAft>
            </a:pPr>
            <a:endParaRPr lang="en-US" sz="1400" dirty="0">
              <a:latin typeface="Maven Pro SemiBold" panose="020B060402020202020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xmlns:lc="http://schemas.openxmlformats.org/drawingml/2006/lockedCanvas" r:embed="rId3"/>
              </a:ext>
            </a:extLst>
          </a:blip>
          <a:srcRect/>
          <a:stretch>
            <a:fillRect/>
          </a:stretch>
        </p:blipFill>
        <p:spPr>
          <a:xfrm>
            <a:off x="1899955" y="3547364"/>
            <a:ext cx="3077140" cy="292608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782542" y="3524971"/>
            <a:ext cx="4399684" cy="293678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34428135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669</TotalTime>
  <Words>442</Words>
  <Application>Microsoft Office PowerPoint</Application>
  <PresentationFormat>Widescreen</PresentationFormat>
  <Paragraphs>111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2" baseType="lpstr">
      <vt:lpstr>Algerian</vt:lpstr>
      <vt:lpstr>Arial</vt:lpstr>
      <vt:lpstr>Calibri</vt:lpstr>
      <vt:lpstr>Calibri Light</vt:lpstr>
      <vt:lpstr>Comic Sans MS</vt:lpstr>
      <vt:lpstr>Maven Pro SemiBold</vt:lpstr>
      <vt:lpstr>Montserrat Semi-Bold Bold</vt:lpstr>
      <vt:lpstr>Times New Roman</vt:lpstr>
      <vt:lpstr>Wingdings</vt:lpstr>
      <vt:lpstr>Office Theme</vt:lpstr>
      <vt:lpstr>PowerPoint Presentation</vt:lpstr>
      <vt:lpstr>Outline</vt:lpstr>
      <vt:lpstr>Introduction &amp; Background</vt:lpstr>
      <vt:lpstr>Introduction &amp; Background</vt:lpstr>
      <vt:lpstr>Introduction &amp; Background</vt:lpstr>
      <vt:lpstr>Introduction &amp; Background</vt:lpstr>
      <vt:lpstr>Introduction &amp; Background</vt:lpstr>
      <vt:lpstr>Introduction &amp; Background</vt:lpstr>
      <vt:lpstr>Problem Statement</vt:lpstr>
      <vt:lpstr>Proposed Solution</vt:lpstr>
      <vt:lpstr>Objectives</vt:lpstr>
      <vt:lpstr>Literature Review</vt:lpstr>
      <vt:lpstr>Literature Review</vt:lpstr>
      <vt:lpstr>Literature Review</vt:lpstr>
      <vt:lpstr>Literature Review</vt:lpstr>
      <vt:lpstr>Scope of the Project </vt:lpstr>
      <vt:lpstr>Methodology </vt:lpstr>
      <vt:lpstr>Methodology</vt:lpstr>
      <vt:lpstr>Expected Results</vt:lpstr>
      <vt:lpstr>Work Division</vt:lpstr>
      <vt:lpstr>Gantt Chart</vt:lpstr>
      <vt:lpstr>Thanks!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3D Mobile Application  for Learning Human Brain</dc:title>
  <dc:creator>Mir Mujeeb</dc:creator>
  <cp:lastModifiedBy>Microsoft account</cp:lastModifiedBy>
  <cp:revision>205</cp:revision>
  <dcterms:created xsi:type="dcterms:W3CDTF">2022-11-13T09:20:27Z</dcterms:created>
  <dcterms:modified xsi:type="dcterms:W3CDTF">2022-11-21T10:50:14Z</dcterms:modified>
</cp:coreProperties>
</file>